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5"/>
  </p:handoutMasterIdLst>
  <p:sldIdLst>
    <p:sldId id="256" r:id="rId2"/>
    <p:sldId id="257" r:id="rId3"/>
    <p:sldId id="258" r:id="rId4"/>
    <p:sldId id="259" r:id="rId5"/>
    <p:sldId id="260" r:id="rId6"/>
    <p:sldId id="261" r:id="rId7"/>
    <p:sldId id="262" r:id="rId8"/>
    <p:sldId id="263" r:id="rId9"/>
    <p:sldId id="307"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308" r:id="rId24"/>
    <p:sldId id="306" r:id="rId25"/>
    <p:sldId id="305" r:id="rId26"/>
    <p:sldId id="277" r:id="rId27"/>
    <p:sldId id="278" r:id="rId28"/>
    <p:sldId id="279" r:id="rId29"/>
    <p:sldId id="280" r:id="rId30"/>
    <p:sldId id="281" r:id="rId31"/>
    <p:sldId id="302" r:id="rId32"/>
    <p:sldId id="303" r:id="rId33"/>
    <p:sldId id="304"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86" d="100"/>
          <a:sy n="86" d="100"/>
        </p:scale>
        <p:origin x="1354"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arl Thomas" userId="dfd844cc-3d05-46a9-b522-b7994e1c8dde" providerId="ADAL" clId="{8506F9CB-B28C-4F57-B8E4-001B8E9CDAA8}"/>
    <pc:docChg chg="custSel modSld">
      <pc:chgData name="Earl Thomas" userId="dfd844cc-3d05-46a9-b522-b7994e1c8dde" providerId="ADAL" clId="{8506F9CB-B28C-4F57-B8E4-001B8E9CDAA8}" dt="2021-01-11T16:41:13.825" v="146" actId="20577"/>
      <pc:docMkLst>
        <pc:docMk/>
      </pc:docMkLst>
      <pc:sldChg chg="modSp mod">
        <pc:chgData name="Earl Thomas" userId="dfd844cc-3d05-46a9-b522-b7994e1c8dde" providerId="ADAL" clId="{8506F9CB-B28C-4F57-B8E4-001B8E9CDAA8}" dt="2021-01-09T22:33:18.692" v="10" actId="20577"/>
        <pc:sldMkLst>
          <pc:docMk/>
          <pc:sldMk cId="0" sldId="260"/>
        </pc:sldMkLst>
        <pc:spChg chg="mod">
          <ac:chgData name="Earl Thomas" userId="dfd844cc-3d05-46a9-b522-b7994e1c8dde" providerId="ADAL" clId="{8506F9CB-B28C-4F57-B8E4-001B8E9CDAA8}" dt="2021-01-09T22:33:18.692" v="10" actId="20577"/>
          <ac:spMkLst>
            <pc:docMk/>
            <pc:sldMk cId="0" sldId="260"/>
            <ac:spMk id="3" creationId="{00000000-0000-0000-0000-000000000000}"/>
          </ac:spMkLst>
        </pc:spChg>
      </pc:sldChg>
      <pc:sldChg chg="modSp mod">
        <pc:chgData name="Earl Thomas" userId="dfd844cc-3d05-46a9-b522-b7994e1c8dde" providerId="ADAL" clId="{8506F9CB-B28C-4F57-B8E4-001B8E9CDAA8}" dt="2021-01-09T22:42:38.581" v="21" actId="20577"/>
        <pc:sldMkLst>
          <pc:docMk/>
          <pc:sldMk cId="0" sldId="261"/>
        </pc:sldMkLst>
        <pc:spChg chg="mod">
          <ac:chgData name="Earl Thomas" userId="dfd844cc-3d05-46a9-b522-b7994e1c8dde" providerId="ADAL" clId="{8506F9CB-B28C-4F57-B8E4-001B8E9CDAA8}" dt="2021-01-09T22:42:38.581" v="21" actId="20577"/>
          <ac:spMkLst>
            <pc:docMk/>
            <pc:sldMk cId="0" sldId="261"/>
            <ac:spMk id="3" creationId="{00000000-0000-0000-0000-000000000000}"/>
          </ac:spMkLst>
        </pc:spChg>
      </pc:sldChg>
      <pc:sldChg chg="modSp mod">
        <pc:chgData name="Earl Thomas" userId="dfd844cc-3d05-46a9-b522-b7994e1c8dde" providerId="ADAL" clId="{8506F9CB-B28C-4F57-B8E4-001B8E9CDAA8}" dt="2021-01-09T22:37:28.139" v="14" actId="20577"/>
        <pc:sldMkLst>
          <pc:docMk/>
          <pc:sldMk cId="0" sldId="275"/>
        </pc:sldMkLst>
        <pc:spChg chg="mod">
          <ac:chgData name="Earl Thomas" userId="dfd844cc-3d05-46a9-b522-b7994e1c8dde" providerId="ADAL" clId="{8506F9CB-B28C-4F57-B8E4-001B8E9CDAA8}" dt="2021-01-09T22:37:28.139" v="14" actId="20577"/>
          <ac:spMkLst>
            <pc:docMk/>
            <pc:sldMk cId="0" sldId="275"/>
            <ac:spMk id="3" creationId="{00000000-0000-0000-0000-000000000000}"/>
          </ac:spMkLst>
        </pc:spChg>
      </pc:sldChg>
      <pc:sldChg chg="modSp mod">
        <pc:chgData name="Earl Thomas" userId="dfd844cc-3d05-46a9-b522-b7994e1c8dde" providerId="ADAL" clId="{8506F9CB-B28C-4F57-B8E4-001B8E9CDAA8}" dt="2021-01-09T22:37:57.601" v="17" actId="20577"/>
        <pc:sldMkLst>
          <pc:docMk/>
          <pc:sldMk cId="0" sldId="276"/>
        </pc:sldMkLst>
        <pc:spChg chg="mod">
          <ac:chgData name="Earl Thomas" userId="dfd844cc-3d05-46a9-b522-b7994e1c8dde" providerId="ADAL" clId="{8506F9CB-B28C-4F57-B8E4-001B8E9CDAA8}" dt="2021-01-09T22:37:57.601" v="17" actId="20577"/>
          <ac:spMkLst>
            <pc:docMk/>
            <pc:sldMk cId="0" sldId="276"/>
            <ac:spMk id="3" creationId="{00000000-0000-0000-0000-000000000000}"/>
          </ac:spMkLst>
        </pc:spChg>
      </pc:sldChg>
      <pc:sldChg chg="modSp mod">
        <pc:chgData name="Earl Thomas" userId="dfd844cc-3d05-46a9-b522-b7994e1c8dde" providerId="ADAL" clId="{8506F9CB-B28C-4F57-B8E4-001B8E9CDAA8}" dt="2021-01-09T22:51:11.580" v="129" actId="20577"/>
        <pc:sldMkLst>
          <pc:docMk/>
          <pc:sldMk cId="0" sldId="277"/>
        </pc:sldMkLst>
        <pc:spChg chg="mod">
          <ac:chgData name="Earl Thomas" userId="dfd844cc-3d05-46a9-b522-b7994e1c8dde" providerId="ADAL" clId="{8506F9CB-B28C-4F57-B8E4-001B8E9CDAA8}" dt="2021-01-09T22:51:11.580" v="129" actId="20577"/>
          <ac:spMkLst>
            <pc:docMk/>
            <pc:sldMk cId="0" sldId="277"/>
            <ac:spMk id="3" creationId="{00000000-0000-0000-0000-000000000000}"/>
          </ac:spMkLst>
        </pc:spChg>
      </pc:sldChg>
      <pc:sldChg chg="modSp mod">
        <pc:chgData name="Earl Thomas" userId="dfd844cc-3d05-46a9-b522-b7994e1c8dde" providerId="ADAL" clId="{8506F9CB-B28C-4F57-B8E4-001B8E9CDAA8}" dt="2021-01-11T16:41:13.825" v="146" actId="20577"/>
        <pc:sldMkLst>
          <pc:docMk/>
          <pc:sldMk cId="2814289472" sldId="305"/>
        </pc:sldMkLst>
        <pc:spChg chg="mod">
          <ac:chgData name="Earl Thomas" userId="dfd844cc-3d05-46a9-b522-b7994e1c8dde" providerId="ADAL" clId="{8506F9CB-B28C-4F57-B8E4-001B8E9CDAA8}" dt="2021-01-11T16:41:13.825" v="146" actId="20577"/>
          <ac:spMkLst>
            <pc:docMk/>
            <pc:sldMk cId="2814289472" sldId="305"/>
            <ac:spMk id="3" creationId="{00000000-0000-0000-0000-000000000000}"/>
          </ac:spMkLst>
        </pc:spChg>
      </pc:sldChg>
      <pc:sldChg chg="modSp mod">
        <pc:chgData name="Earl Thomas" userId="dfd844cc-3d05-46a9-b522-b7994e1c8dde" providerId="ADAL" clId="{8506F9CB-B28C-4F57-B8E4-001B8E9CDAA8}" dt="2021-01-09T22:38:40.930" v="19" actId="20577"/>
        <pc:sldMkLst>
          <pc:docMk/>
          <pc:sldMk cId="531126264" sldId="308"/>
        </pc:sldMkLst>
        <pc:spChg chg="mod">
          <ac:chgData name="Earl Thomas" userId="dfd844cc-3d05-46a9-b522-b7994e1c8dde" providerId="ADAL" clId="{8506F9CB-B28C-4F57-B8E4-001B8E9CDAA8}" dt="2021-01-09T22:38:40.930" v="19" actId="20577"/>
          <ac:spMkLst>
            <pc:docMk/>
            <pc:sldMk cId="531126264" sldId="308"/>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40175" y="0"/>
            <a:ext cx="3013075" cy="465138"/>
          </a:xfrm>
          <a:prstGeom prst="rect">
            <a:avLst/>
          </a:prstGeom>
        </p:spPr>
        <p:txBody>
          <a:bodyPr vert="horz" lIns="91440" tIns="45720" rIns="91440" bIns="45720" rtlCol="0"/>
          <a:lstStyle>
            <a:lvl1pPr algn="r">
              <a:defRPr sz="1200"/>
            </a:lvl1pPr>
          </a:lstStyle>
          <a:p>
            <a:fld id="{4B232415-8E34-44AF-8D67-A88C18EC8598}" type="datetimeFigureOut">
              <a:rPr lang="en-US" smtClean="0"/>
              <a:t>1/11/2021</a:t>
            </a:fld>
            <a:endParaRPr lang="en-US"/>
          </a:p>
        </p:txBody>
      </p:sp>
      <p:sp>
        <p:nvSpPr>
          <p:cNvPr id="4" name="Footer Placeholder 3"/>
          <p:cNvSpPr>
            <a:spLocks noGrp="1"/>
          </p:cNvSpPr>
          <p:nvPr>
            <p:ph type="ftr" sz="quarter" idx="2"/>
          </p:nvPr>
        </p:nvSpPr>
        <p:spPr>
          <a:xfrm>
            <a:off x="0" y="8842375"/>
            <a:ext cx="30130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40175" y="8842375"/>
            <a:ext cx="3013075" cy="465138"/>
          </a:xfrm>
          <a:prstGeom prst="rect">
            <a:avLst/>
          </a:prstGeom>
        </p:spPr>
        <p:txBody>
          <a:bodyPr vert="horz" lIns="91440" tIns="45720" rIns="91440" bIns="45720" rtlCol="0" anchor="b"/>
          <a:lstStyle>
            <a:lvl1pPr algn="r">
              <a:defRPr sz="1200"/>
            </a:lvl1pPr>
          </a:lstStyle>
          <a:p>
            <a:fld id="{9DF54521-45D1-414E-8C71-00D07681663F}" type="slidenum">
              <a:rPr lang="en-US" smtClean="0"/>
              <a:t>‹#›</a:t>
            </a:fld>
            <a:endParaRPr lang="en-US"/>
          </a:p>
        </p:txBody>
      </p:sp>
    </p:spTree>
    <p:extLst>
      <p:ext uri="{BB962C8B-B14F-4D97-AF65-F5344CB8AC3E}">
        <p14:creationId xmlns:p14="http://schemas.microsoft.com/office/powerpoint/2010/main" val="138628777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B44D234-18CA-4892-9EEC-1D5A999EB59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44D234-18CA-4892-9EEC-1D5A999EB59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44D234-18CA-4892-9EEC-1D5A999EB59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44D234-18CA-4892-9EEC-1D5A999EB59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44D234-18CA-4892-9EEC-1D5A999EB597}" type="datetimeFigureOut">
              <a:rPr lang="en-US" smtClean="0"/>
              <a:pPr/>
              <a:t>1/11/2021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44D234-18CA-4892-9EEC-1D5A999EB597}" type="datetimeFigureOut">
              <a:rPr lang="en-US" smtClean="0"/>
              <a:pPr/>
              <a:t>1/11/2021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44D234-18CA-4892-9EEC-1D5A999EB597}" type="datetimeFigureOut">
              <a:rPr lang="en-US" smtClean="0"/>
              <a:pPr/>
              <a:t>1/11/2021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44D234-18CA-4892-9EEC-1D5A999EB59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B44D234-18CA-4892-9EEC-1D5A999EB597}" type="datetimeFigureOut">
              <a:rPr lang="en-US" smtClean="0"/>
              <a:pPr/>
              <a:t>1/11/2021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44D234-18CA-4892-9EEC-1D5A999EB59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44D234-18CA-4892-9EEC-1D5A999EB597}" type="datetimeFigureOut">
              <a:rPr lang="en-US" smtClean="0"/>
              <a:pPr/>
              <a:t>1/11/2021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5E59C-AFAF-476F-B5B5-79937399A6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44D234-18CA-4892-9EEC-1D5A999EB597}" type="datetimeFigureOut">
              <a:rPr lang="en-US" smtClean="0"/>
              <a:pPr/>
              <a:t>1/11/2021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75E59C-AFAF-476F-B5B5-79937399A6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458200" cy="1524000"/>
          </a:xfrm>
        </p:spPr>
        <p:txBody>
          <a:bodyPr>
            <a:normAutofit/>
          </a:bodyPr>
          <a:lstStyle/>
          <a:p>
            <a:r>
              <a:rPr lang="en-US" dirty="0"/>
              <a:t>Topic 5</a:t>
            </a:r>
            <a:br>
              <a:rPr lang="en-US" dirty="0"/>
            </a:br>
            <a:r>
              <a:rPr lang="en-US" dirty="0"/>
              <a:t>Leadership: Diversity and Culture</a:t>
            </a:r>
          </a:p>
        </p:txBody>
      </p:sp>
      <p:sp>
        <p:nvSpPr>
          <p:cNvPr id="3" name="Subtitle 2"/>
          <p:cNvSpPr>
            <a:spLocks noGrp="1"/>
          </p:cNvSpPr>
          <p:nvPr>
            <p:ph idx="1"/>
          </p:nvPr>
        </p:nvSpPr>
        <p:spPr>
          <a:xfrm>
            <a:off x="381000" y="3048000"/>
            <a:ext cx="8305800" cy="3078163"/>
          </a:xfrm>
        </p:spPr>
        <p:txBody>
          <a:bodyPr>
            <a:normAutofit/>
          </a:bodyPr>
          <a:lstStyle/>
          <a:p>
            <a:r>
              <a:rPr lang="en-US" dirty="0">
                <a:solidFill>
                  <a:srgbClr val="FF0000"/>
                </a:solidFill>
              </a:rPr>
              <a:t>For the first time in history 4 generations are working side-by-side in organizations spanning some 60 years.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Generations in the Workforce</a:t>
            </a:r>
          </a:p>
        </p:txBody>
      </p:sp>
      <p:sp>
        <p:nvSpPr>
          <p:cNvPr id="3" name="Content Placeholder 2"/>
          <p:cNvSpPr>
            <a:spLocks noGrp="1"/>
          </p:cNvSpPr>
          <p:nvPr>
            <p:ph idx="1"/>
          </p:nvPr>
        </p:nvSpPr>
        <p:spPr/>
        <p:txBody>
          <a:bodyPr>
            <a:normAutofit fontScale="70000" lnSpcReduction="20000"/>
          </a:bodyPr>
          <a:lstStyle/>
          <a:p>
            <a:r>
              <a:rPr lang="en-US" sz="3500" dirty="0"/>
              <a:t>Traditionalists—or “pre-Boomers” (born in 1945 or earlier)</a:t>
            </a:r>
          </a:p>
          <a:p>
            <a:pPr lvl="1"/>
            <a:r>
              <a:rPr lang="en-US" dirty="0"/>
              <a:t>Make up slightly more than 1% of the workforce</a:t>
            </a:r>
          </a:p>
          <a:p>
            <a:pPr lvl="1"/>
            <a:r>
              <a:rPr lang="en-US" dirty="0"/>
              <a:t>Characteristics include:</a:t>
            </a:r>
          </a:p>
          <a:p>
            <a:pPr lvl="2"/>
            <a:r>
              <a:rPr lang="en-US" dirty="0"/>
              <a:t>Hard-working, stable, loyal, detail-oriented, focused and possess emotional maturity.</a:t>
            </a:r>
          </a:p>
          <a:p>
            <a:pPr lvl="1"/>
            <a:r>
              <a:rPr lang="en-US" dirty="0"/>
              <a:t>Prefer leadership styles reflecting fairness, consistency, directness and respectfulness.</a:t>
            </a:r>
          </a:p>
          <a:p>
            <a:r>
              <a:rPr lang="en-US" dirty="0"/>
              <a:t>Baby-Boomers (born 1946-1964)</a:t>
            </a:r>
          </a:p>
          <a:p>
            <a:pPr lvl="1"/>
            <a:r>
              <a:rPr lang="en-US" dirty="0"/>
              <a:t>Make up 30% of the workforce</a:t>
            </a:r>
          </a:p>
          <a:p>
            <a:pPr lvl="1"/>
            <a:r>
              <a:rPr lang="en-US" dirty="0"/>
              <a:t>Characteristics include:</a:t>
            </a:r>
          </a:p>
          <a:p>
            <a:pPr lvl="2"/>
            <a:r>
              <a:rPr lang="en-US" dirty="0"/>
              <a:t>Rebellious, non-conforming, dedicated, knowledgeable, team perspective and service-oriented.</a:t>
            </a:r>
          </a:p>
          <a:p>
            <a:pPr lvl="1"/>
            <a:r>
              <a:rPr lang="en-US" dirty="0"/>
              <a:t>Prefer leadership styles that emphasize mission-defined democratic approaches where leaders treat them as equals with warm and caring focus.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85000" lnSpcReduction="20000"/>
          </a:bodyPr>
          <a:lstStyle/>
          <a:p>
            <a:r>
              <a:rPr lang="en-US" dirty="0"/>
              <a:t>Generation X (born 1965-to about 1978 or1980)</a:t>
            </a:r>
          </a:p>
          <a:p>
            <a:r>
              <a:rPr lang="en-US" dirty="0"/>
              <a:t>Aka—”latch-key kids”---or---Sesame Street generation</a:t>
            </a:r>
          </a:p>
          <a:p>
            <a:pPr lvl="1"/>
            <a:r>
              <a:rPr lang="en-US" dirty="0"/>
              <a:t>Make up of 27% of the workforce</a:t>
            </a:r>
          </a:p>
          <a:p>
            <a:pPr lvl="1"/>
            <a:r>
              <a:rPr lang="en-US" dirty="0"/>
              <a:t>Characteristics include:</a:t>
            </a:r>
          </a:p>
          <a:p>
            <a:pPr lvl="2"/>
            <a:r>
              <a:rPr lang="en-US" dirty="0"/>
              <a:t>Independent, resilient, adaptable, creative, diversified, global thinking, pragmatic, and challenge the status-quo.</a:t>
            </a:r>
          </a:p>
          <a:p>
            <a:pPr lvl="1"/>
            <a:r>
              <a:rPr lang="en-US" dirty="0"/>
              <a:t>Prefer direct, competent and genuine leaders with informal, flexible, results-oriented and supportive learning opportunities.</a:t>
            </a:r>
          </a:p>
          <a:p>
            <a:r>
              <a:rPr lang="en-US" dirty="0"/>
              <a:t>Generation Y/Millennials /</a:t>
            </a:r>
            <a:r>
              <a:rPr lang="en-US" dirty="0" err="1"/>
              <a:t>Nexters</a:t>
            </a:r>
            <a:r>
              <a:rPr lang="en-US" dirty="0"/>
              <a:t> (born 1978 or 1980 to about 2000)</a:t>
            </a:r>
          </a:p>
          <a:p>
            <a:pPr lvl="1"/>
            <a:r>
              <a:rPr lang="en-US" dirty="0"/>
              <a:t>Make up 42% of the workforce</a:t>
            </a:r>
          </a:p>
          <a:p>
            <a:pPr lvl="1"/>
            <a:r>
              <a:rPr lang="en-US" dirty="0"/>
              <a:t>Characteristics include:</a:t>
            </a:r>
          </a:p>
          <a:p>
            <a:pPr lvl="2"/>
            <a:r>
              <a:rPr lang="en-US" dirty="0"/>
              <a:t>Optimistic, ability to multitask, tenacious, tech. savvy, driven, team oriented and socially responsible.</a:t>
            </a:r>
          </a:p>
          <a:p>
            <a:pPr lvl="1"/>
            <a:r>
              <a:rPr lang="en-US" dirty="0"/>
              <a:t>Prefer positive, motivational, collaborative, achievement-oriented leaders that are able to coach.</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r>
              <a:rPr lang="en-US" dirty="0" err="1"/>
              <a:t>Millennials</a:t>
            </a:r>
            <a:r>
              <a:rPr lang="en-US" dirty="0"/>
              <a:t> account for 80 million people in the U.S. alone.</a:t>
            </a:r>
          </a:p>
          <a:p>
            <a:r>
              <a:rPr lang="en-US" dirty="0"/>
              <a:t>In 3-5 years, this so-called next generation will be the largest group in the workplace with 50 million of them being 18-and-older.</a:t>
            </a:r>
          </a:p>
          <a:p>
            <a:r>
              <a:rPr lang="en-US" dirty="0"/>
              <a:t>Within 5-10 years, nearly 50% of upper level management positions will experience turnover and 1/3</a:t>
            </a:r>
            <a:r>
              <a:rPr lang="en-US" baseline="30000" dirty="0"/>
              <a:t>rd</a:t>
            </a:r>
            <a:r>
              <a:rPr lang="en-US" dirty="0"/>
              <a:t> will reach retirement age in what is being deemed a “leadership succession crisis”. Who will replace upper level managers?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normAutofit/>
          </a:bodyPr>
          <a:lstStyle/>
          <a:p>
            <a:r>
              <a:rPr lang="en-US" dirty="0"/>
              <a:t>Millennials entered college at a record rate.</a:t>
            </a:r>
          </a:p>
          <a:p>
            <a:pPr lvl="1"/>
            <a:r>
              <a:rPr lang="en-US" dirty="0"/>
              <a:t>National Household Education Program surveyed 7,910 sixth–twelfth graders in which 94% said “yes” they will attend college.</a:t>
            </a:r>
          </a:p>
          <a:p>
            <a:pPr lvl="1"/>
            <a:r>
              <a:rPr lang="en-US" dirty="0"/>
              <a:t>However, nearly a quarter of students will drop out during freshman year.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What and Why</a:t>
            </a:r>
          </a:p>
        </p:txBody>
      </p:sp>
      <p:sp>
        <p:nvSpPr>
          <p:cNvPr id="3" name="Content Placeholder 2"/>
          <p:cNvSpPr>
            <a:spLocks noGrp="1"/>
          </p:cNvSpPr>
          <p:nvPr>
            <p:ph idx="1"/>
          </p:nvPr>
        </p:nvSpPr>
        <p:spPr/>
        <p:txBody>
          <a:bodyPr>
            <a:normAutofit fontScale="77500" lnSpcReduction="20000"/>
          </a:bodyPr>
          <a:lstStyle/>
          <a:p>
            <a:r>
              <a:rPr lang="en-US" dirty="0" err="1"/>
              <a:t>Millennials</a:t>
            </a:r>
            <a:r>
              <a:rPr lang="en-US" dirty="0"/>
              <a:t> are known to be tech. savvy with the use of text and instant messaging, social websites, etc. However, educators have been confronted with more basic grammatical errors due to the lack of proper writing skills.</a:t>
            </a:r>
          </a:p>
          <a:p>
            <a:r>
              <a:rPr lang="en-US" dirty="0"/>
              <a:t>Pew Research (2019) has shown:</a:t>
            </a:r>
          </a:p>
          <a:p>
            <a:pPr lvl="1"/>
            <a:r>
              <a:rPr lang="en-US" dirty="0"/>
              <a:t>95% use cell phones to text</a:t>
            </a:r>
          </a:p>
          <a:p>
            <a:pPr lvl="1"/>
            <a:r>
              <a:rPr lang="en-US" dirty="0"/>
              <a:t>Almost all text daily</a:t>
            </a:r>
          </a:p>
          <a:p>
            <a:pPr lvl="1"/>
            <a:r>
              <a:rPr lang="en-US" dirty="0"/>
              <a:t>An average of 60 texts are received and/or sent in a day.</a:t>
            </a:r>
          </a:p>
          <a:p>
            <a:pPr lvl="1"/>
            <a:r>
              <a:rPr lang="en-US" dirty="0" err="1"/>
              <a:t>Millennials</a:t>
            </a:r>
            <a:r>
              <a:rPr lang="en-US" dirty="0"/>
              <a:t> 18-24 tend to text more often than those age 24-29.</a:t>
            </a:r>
          </a:p>
          <a:p>
            <a:pPr lvl="1"/>
            <a:r>
              <a:rPr lang="en-US" dirty="0"/>
              <a:t>95% use the Internet</a:t>
            </a:r>
          </a:p>
          <a:p>
            <a:pPr lvl="1"/>
            <a:r>
              <a:rPr lang="en-US" dirty="0"/>
              <a:t>86% have a profile on a social networking website.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normAutofit fontScale="92500" lnSpcReduction="10000"/>
          </a:bodyPr>
          <a:lstStyle/>
          <a:p>
            <a:r>
              <a:rPr lang="en-US" dirty="0"/>
              <a:t>Face-to-face communication skills have been negatively affected, and there is a greater need for on-the-job training after graduation.</a:t>
            </a:r>
          </a:p>
          <a:p>
            <a:pPr lvl="1"/>
            <a:r>
              <a:rPr lang="en-US" dirty="0"/>
              <a:t>U.S. companies are spending $740 billion annually for training and education</a:t>
            </a:r>
          </a:p>
          <a:p>
            <a:r>
              <a:rPr lang="en-US" dirty="0"/>
              <a:t>Gallup Organization acknowledged the following competencies to be most needed:</a:t>
            </a:r>
          </a:p>
          <a:p>
            <a:pPr lvl="1"/>
            <a:r>
              <a:rPr lang="en-US" dirty="0"/>
              <a:t>People skills (91%)</a:t>
            </a:r>
          </a:p>
          <a:p>
            <a:pPr lvl="1"/>
            <a:r>
              <a:rPr lang="en-US" dirty="0"/>
              <a:t>Critical thinking skills (81%)</a:t>
            </a:r>
          </a:p>
          <a:p>
            <a:pPr lvl="1"/>
            <a:r>
              <a:rPr lang="en-US" dirty="0"/>
              <a:t>Literacy and comprehension (69%)</a:t>
            </a:r>
          </a:p>
          <a:p>
            <a:pPr lvl="1"/>
            <a:r>
              <a:rPr lang="en-US" dirty="0"/>
              <a:t>Basic computer skills (66%)</a:t>
            </a:r>
          </a:p>
          <a:p>
            <a:pPr lvl="1"/>
            <a:r>
              <a:rPr lang="en-US" dirty="0"/>
              <a:t>Public speaking ability (60%)</a:t>
            </a:r>
          </a:p>
          <a:p>
            <a:pPr lvl="1"/>
            <a:r>
              <a:rPr lang="en-US" dirty="0"/>
              <a:t>Writing articulation (56%)</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Force Trends</a:t>
            </a:r>
          </a:p>
        </p:txBody>
      </p:sp>
      <p:sp>
        <p:nvSpPr>
          <p:cNvPr id="3" name="Content Placeholder 2"/>
          <p:cNvSpPr>
            <a:spLocks noGrp="1"/>
          </p:cNvSpPr>
          <p:nvPr>
            <p:ph idx="1"/>
          </p:nvPr>
        </p:nvSpPr>
        <p:spPr/>
        <p:txBody>
          <a:bodyPr>
            <a:normAutofit fontScale="92500" lnSpcReduction="10000"/>
          </a:bodyPr>
          <a:lstStyle/>
          <a:p>
            <a:r>
              <a:rPr lang="en-US" dirty="0"/>
              <a:t>The average age of the work force is increasing (largely due to anticipated delayed retirement of our aging workforce).</a:t>
            </a:r>
          </a:p>
          <a:p>
            <a:r>
              <a:rPr lang="en-US" dirty="0"/>
              <a:t>White males now constitute less than 50% of the workforce.</a:t>
            </a:r>
          </a:p>
          <a:p>
            <a:r>
              <a:rPr lang="en-US" dirty="0"/>
              <a:t>An increasing number of new entrants into the work force are women, people of color, and immigrants.</a:t>
            </a:r>
          </a:p>
          <a:p>
            <a:r>
              <a:rPr lang="en-US" dirty="0"/>
              <a:t>By 2019,no single racial or ethnic group under 18 will be a majority.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Early 2020’s—5 Gen. in Workforce</a:t>
            </a:r>
          </a:p>
        </p:txBody>
      </p:sp>
      <p:sp>
        <p:nvSpPr>
          <p:cNvPr id="3" name="Content Placeholder 2"/>
          <p:cNvSpPr>
            <a:spLocks noGrp="1"/>
          </p:cNvSpPr>
          <p:nvPr>
            <p:ph idx="1"/>
          </p:nvPr>
        </p:nvSpPr>
        <p:spPr/>
        <p:txBody>
          <a:bodyPr>
            <a:normAutofit lnSpcReduction="10000"/>
          </a:bodyPr>
          <a:lstStyle/>
          <a:p>
            <a:r>
              <a:rPr lang="en-US" dirty="0"/>
              <a:t>The previous 4 generations plus Generation Z, aka, the Net Generation or Digital Natives.</a:t>
            </a:r>
          </a:p>
          <a:p>
            <a:r>
              <a:rPr lang="en-US" dirty="0"/>
              <a:t>Estimated % in the workforce as follows:</a:t>
            </a:r>
          </a:p>
          <a:p>
            <a:pPr marL="0" indent="0">
              <a:buNone/>
            </a:pPr>
            <a:r>
              <a:rPr lang="en-US" dirty="0"/>
              <a:t>	Traditionalists----less than 1 %</a:t>
            </a:r>
          </a:p>
          <a:p>
            <a:pPr marL="0" indent="0">
              <a:buNone/>
            </a:pPr>
            <a:r>
              <a:rPr lang="en-US" dirty="0"/>
              <a:t>	Baby Boomers---19—20 %</a:t>
            </a:r>
          </a:p>
          <a:p>
            <a:pPr marL="0" indent="0">
              <a:buNone/>
            </a:pPr>
            <a:r>
              <a:rPr lang="en-US" dirty="0"/>
              <a:t>	Generation X-----26 %</a:t>
            </a:r>
          </a:p>
          <a:p>
            <a:pPr marL="0" indent="0">
              <a:buNone/>
            </a:pPr>
            <a:r>
              <a:rPr lang="en-US" dirty="0"/>
              <a:t>	Millennials--------50 %</a:t>
            </a:r>
          </a:p>
          <a:p>
            <a:pPr marL="0" indent="0">
              <a:buNone/>
            </a:pPr>
            <a:r>
              <a:rPr lang="en-US" dirty="0"/>
              <a:t>	Gen Z (Post- </a:t>
            </a:r>
            <a:r>
              <a:rPr lang="en-US" dirty="0" err="1"/>
              <a:t>Millenial</a:t>
            </a:r>
            <a:r>
              <a:rPr lang="en-US" dirty="0"/>
              <a:t>)------4 % </a:t>
            </a:r>
          </a:p>
          <a:p>
            <a:pPr marL="0" indent="0">
              <a:buNone/>
            </a:pPr>
            <a:endParaRPr lang="en-US" dirty="0"/>
          </a:p>
        </p:txBody>
      </p:sp>
    </p:spTree>
    <p:extLst>
      <p:ext uri="{BB962C8B-B14F-4D97-AF65-F5344CB8AC3E}">
        <p14:creationId xmlns:p14="http://schemas.microsoft.com/office/powerpoint/2010/main" val="1143604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 Demographic Trends (by 2025)</a:t>
            </a:r>
          </a:p>
        </p:txBody>
      </p:sp>
      <p:sp>
        <p:nvSpPr>
          <p:cNvPr id="3" name="Content Placeholder 2"/>
          <p:cNvSpPr>
            <a:spLocks noGrp="1"/>
          </p:cNvSpPr>
          <p:nvPr>
            <p:ph idx="1"/>
          </p:nvPr>
        </p:nvSpPr>
        <p:spPr/>
        <p:txBody>
          <a:bodyPr>
            <a:normAutofit fontScale="92500"/>
          </a:bodyPr>
          <a:lstStyle/>
          <a:p>
            <a:r>
              <a:rPr lang="en-US" dirty="0"/>
              <a:t>Average age will be close to 40</a:t>
            </a:r>
          </a:p>
          <a:p>
            <a:r>
              <a:rPr lang="en-US" dirty="0"/>
              <a:t>Percentage of whites will drop from 72% in 2000 to 62%</a:t>
            </a:r>
          </a:p>
          <a:p>
            <a:r>
              <a:rPr lang="en-US" dirty="0"/>
              <a:t>The Latino population(already the nation’s largest minority group) will grow to 18.5% outnumbering African Americans.</a:t>
            </a:r>
          </a:p>
          <a:p>
            <a:r>
              <a:rPr lang="en-US" dirty="0"/>
              <a:t>The “majority-minority” states of Hawaii, California, New Mexico, and Texas will continue to increase in minority group population.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165" y="44824"/>
            <a:ext cx="8229600" cy="1143000"/>
          </a:xfrm>
        </p:spPr>
        <p:txBody>
          <a:bodyPr/>
          <a:lstStyle/>
          <a:p>
            <a:r>
              <a:rPr lang="en-US" dirty="0"/>
              <a:t>U.S. Demographic Trends (cont’d)</a:t>
            </a:r>
          </a:p>
        </p:txBody>
      </p:sp>
      <p:sp>
        <p:nvSpPr>
          <p:cNvPr id="3" name="Content Placeholder 2"/>
          <p:cNvSpPr>
            <a:spLocks noGrp="1"/>
          </p:cNvSpPr>
          <p:nvPr>
            <p:ph idx="1"/>
          </p:nvPr>
        </p:nvSpPr>
        <p:spPr>
          <a:xfrm>
            <a:off x="533400" y="1295400"/>
            <a:ext cx="8153400" cy="4449763"/>
          </a:xfrm>
        </p:spPr>
        <p:txBody>
          <a:bodyPr>
            <a:normAutofit fontScale="92500" lnSpcReduction="10000"/>
          </a:bodyPr>
          <a:lstStyle/>
          <a:p>
            <a:r>
              <a:rPr lang="en-US" dirty="0"/>
              <a:t>Non-English speaking households are increasing</a:t>
            </a:r>
          </a:p>
          <a:p>
            <a:r>
              <a:rPr lang="en-US" dirty="0"/>
              <a:t>By 2050, average citizen will be non-European; one in five Americans will be an immigrant.</a:t>
            </a:r>
          </a:p>
          <a:p>
            <a:r>
              <a:rPr lang="en-US" dirty="0"/>
              <a:t>Hispanics will make up 29% of the U.S. population by 2050</a:t>
            </a:r>
          </a:p>
          <a:p>
            <a:r>
              <a:rPr lang="en-US" dirty="0"/>
              <a:t>By 2050, 60% or somewhat less of the new labor force will be white</a:t>
            </a:r>
          </a:p>
          <a:p>
            <a:r>
              <a:rPr lang="en-US" dirty="0"/>
              <a:t>By 2050, over half of the new labor force will be female (probably much sooner)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pPr algn="ctr">
              <a:buNone/>
            </a:pPr>
            <a:endParaRPr lang="en-US" dirty="0"/>
          </a:p>
          <a:p>
            <a:pPr algn="ctr">
              <a:buNone/>
            </a:pPr>
            <a:endParaRPr lang="en-US" dirty="0"/>
          </a:p>
          <a:p>
            <a:pPr algn="ctr">
              <a:buNone/>
            </a:pPr>
            <a:r>
              <a:rPr lang="en-US" dirty="0"/>
              <a:t>Women and Leadership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Historical View</a:t>
            </a:r>
          </a:p>
        </p:txBody>
      </p:sp>
      <p:sp>
        <p:nvSpPr>
          <p:cNvPr id="3" name="Content Placeholder 2"/>
          <p:cNvSpPr>
            <a:spLocks noGrp="1"/>
          </p:cNvSpPr>
          <p:nvPr>
            <p:ph idx="1"/>
          </p:nvPr>
        </p:nvSpPr>
        <p:spPr/>
        <p:txBody>
          <a:bodyPr>
            <a:normAutofit lnSpcReduction="10000"/>
          </a:bodyPr>
          <a:lstStyle/>
          <a:p>
            <a:r>
              <a:rPr lang="en-US" b="1" dirty="0"/>
              <a:t>Gender and Leadership</a:t>
            </a:r>
          </a:p>
          <a:p>
            <a:pPr lvl="1"/>
            <a:r>
              <a:rPr lang="en-US" b="1" dirty="0"/>
              <a:t>Popular press </a:t>
            </a:r>
            <a:r>
              <a:rPr lang="en-US" dirty="0"/>
              <a:t>reported differences between women and men-</a:t>
            </a:r>
          </a:p>
          <a:p>
            <a:pPr lvl="2"/>
            <a:r>
              <a:rPr lang="en-US" dirty="0"/>
              <a:t>Women inferior to men (1977)</a:t>
            </a:r>
          </a:p>
          <a:p>
            <a:pPr lvl="3"/>
            <a:r>
              <a:rPr lang="en-US" dirty="0"/>
              <a:t>Women lacked skills &amp; traits necessary for managerial/leadership success</a:t>
            </a:r>
          </a:p>
          <a:p>
            <a:pPr lvl="1"/>
            <a:r>
              <a:rPr lang="en-US" b="1" dirty="0"/>
              <a:t>Researchers</a:t>
            </a:r>
            <a:r>
              <a:rPr lang="en-US" dirty="0"/>
              <a:t> ignored issues related to gender &amp; leadership until the 1970s</a:t>
            </a:r>
          </a:p>
          <a:p>
            <a:pPr lvl="1"/>
            <a:r>
              <a:rPr lang="en-US" dirty="0"/>
              <a:t>Gender bias stemming from stereotyped expectations-</a:t>
            </a:r>
            <a:r>
              <a:rPr lang="en-US" i="1" dirty="0"/>
              <a:t>”women take care and men take charge”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and Leadership</a:t>
            </a:r>
          </a:p>
        </p:txBody>
      </p:sp>
      <p:sp>
        <p:nvSpPr>
          <p:cNvPr id="3" name="Content Placeholder 2"/>
          <p:cNvSpPr>
            <a:spLocks noGrp="1"/>
          </p:cNvSpPr>
          <p:nvPr>
            <p:ph idx="1"/>
          </p:nvPr>
        </p:nvSpPr>
        <p:spPr/>
        <p:txBody>
          <a:bodyPr>
            <a:normAutofit fontScale="92500" lnSpcReduction="20000"/>
          </a:bodyPr>
          <a:lstStyle/>
          <a:p>
            <a:r>
              <a:rPr lang="en-US" dirty="0"/>
              <a:t>Sex-Based Discrimination</a:t>
            </a:r>
          </a:p>
          <a:p>
            <a:r>
              <a:rPr lang="en-US" dirty="0"/>
              <a:t>Explanations from Historical Perspective</a:t>
            </a:r>
          </a:p>
          <a:p>
            <a:pPr lvl="1"/>
            <a:r>
              <a:rPr lang="en-US" dirty="0"/>
              <a:t>A lack of opportunity to gain experience and visibility in types of positions that would facilitate advancement.</a:t>
            </a:r>
          </a:p>
          <a:p>
            <a:pPr lvl="1"/>
            <a:r>
              <a:rPr lang="en-US" dirty="0"/>
              <a:t>Higher standards of performance for women than for men</a:t>
            </a:r>
          </a:p>
          <a:p>
            <a:pPr lvl="1"/>
            <a:r>
              <a:rPr lang="en-US" dirty="0"/>
              <a:t>Exclusion of women from informal networks that aid advancement</a:t>
            </a:r>
          </a:p>
          <a:p>
            <a:pPr lvl="1"/>
            <a:r>
              <a:rPr lang="en-US" dirty="0"/>
              <a:t>Lack of encouragement and opportunity for development activities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and Leadership</a:t>
            </a:r>
          </a:p>
        </p:txBody>
      </p:sp>
      <p:sp>
        <p:nvSpPr>
          <p:cNvPr id="3" name="Content Placeholder 2"/>
          <p:cNvSpPr>
            <a:spLocks noGrp="1"/>
          </p:cNvSpPr>
          <p:nvPr>
            <p:ph idx="1"/>
          </p:nvPr>
        </p:nvSpPr>
        <p:spPr/>
        <p:txBody>
          <a:bodyPr>
            <a:normAutofit lnSpcReduction="10000"/>
          </a:bodyPr>
          <a:lstStyle/>
          <a:p>
            <a:r>
              <a:rPr lang="en-US" dirty="0"/>
              <a:t>Sex-Based Discrimination</a:t>
            </a:r>
          </a:p>
          <a:p>
            <a:pPr lvl="1"/>
            <a:r>
              <a:rPr lang="en-US" dirty="0"/>
              <a:t>Other explanations</a:t>
            </a:r>
          </a:p>
          <a:p>
            <a:pPr lvl="2"/>
            <a:r>
              <a:rPr lang="en-US" dirty="0"/>
              <a:t>Lack of opportunity for effective mentoring</a:t>
            </a:r>
          </a:p>
          <a:p>
            <a:pPr lvl="2"/>
            <a:r>
              <a:rPr lang="en-US" dirty="0"/>
              <a:t>Difficulties created by competing family demands</a:t>
            </a:r>
          </a:p>
          <a:p>
            <a:pPr lvl="2"/>
            <a:r>
              <a:rPr lang="en-US" dirty="0"/>
              <a:t>A lack of strong action by top management to ensure equal opportunity</a:t>
            </a:r>
          </a:p>
          <a:p>
            <a:pPr lvl="2"/>
            <a:r>
              <a:rPr lang="en-US" dirty="0"/>
              <a:t>Intentional efforts by some men to retain control of the most powerful positions for themselves---i.e., Decision-makers influenced by </a:t>
            </a:r>
            <a:r>
              <a:rPr lang="en-US" dirty="0" err="1"/>
              <a:t>homosocial</a:t>
            </a:r>
            <a:r>
              <a:rPr lang="en-US" dirty="0"/>
              <a:t> reproduction, a tendency for a group to reproduce itself in its own image (Ex. Male leaders choosing male successors)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Leadership and Gender</a:t>
            </a:r>
          </a:p>
        </p:txBody>
      </p:sp>
      <p:sp>
        <p:nvSpPr>
          <p:cNvPr id="3" name="Content Placeholder 2"/>
          <p:cNvSpPr>
            <a:spLocks noGrp="1"/>
          </p:cNvSpPr>
          <p:nvPr>
            <p:ph idx="1"/>
          </p:nvPr>
        </p:nvSpPr>
        <p:spPr/>
        <p:txBody>
          <a:bodyPr>
            <a:normAutofit lnSpcReduction="10000"/>
          </a:bodyPr>
          <a:lstStyle/>
          <a:p>
            <a:r>
              <a:rPr lang="en-US" dirty="0"/>
              <a:t>The past two decades have seen significant increases in the number of women in business, law, and medicine</a:t>
            </a:r>
          </a:p>
          <a:p>
            <a:pPr lvl="1"/>
            <a:r>
              <a:rPr lang="en-US" dirty="0"/>
              <a:t>An increase in the number of women occupying leadership positions</a:t>
            </a:r>
          </a:p>
          <a:p>
            <a:pPr lvl="1"/>
            <a:r>
              <a:rPr lang="en-US" dirty="0"/>
              <a:t>Interest in the effects of sex and gender in terms of leader emergence, leadership style, uses of power, and effectiveness</a:t>
            </a:r>
          </a:p>
          <a:p>
            <a:pPr lvl="1"/>
            <a:r>
              <a:rPr lang="en-US" dirty="0">
                <a:solidFill>
                  <a:srgbClr val="FF0000"/>
                </a:solidFill>
              </a:rPr>
              <a:t>No longer the question of Can Women lead---rather, How do they lead.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 and Gender Role</a:t>
            </a:r>
          </a:p>
        </p:txBody>
      </p:sp>
      <p:sp>
        <p:nvSpPr>
          <p:cNvPr id="3" name="Content Placeholder 2"/>
          <p:cNvSpPr>
            <a:spLocks noGrp="1"/>
          </p:cNvSpPr>
          <p:nvPr>
            <p:ph idx="1"/>
          </p:nvPr>
        </p:nvSpPr>
        <p:spPr/>
        <p:txBody>
          <a:bodyPr/>
          <a:lstStyle/>
          <a:p>
            <a:r>
              <a:rPr lang="en-US" dirty="0"/>
              <a:t>Recent evidence suggests that there have been shifts in societal acceptance of women as leaders.</a:t>
            </a:r>
          </a:p>
          <a:p>
            <a:r>
              <a:rPr lang="en-US" dirty="0"/>
              <a:t>Changes also appear to be occurring in perceptions of the importance of stereotypically masculine and feminine characteristics.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Gender Role Effects</a:t>
            </a:r>
          </a:p>
        </p:txBody>
      </p:sp>
      <p:sp>
        <p:nvSpPr>
          <p:cNvPr id="3" name="Content Placeholder 2"/>
          <p:cNvSpPr>
            <a:spLocks noGrp="1"/>
          </p:cNvSpPr>
          <p:nvPr>
            <p:ph idx="1"/>
          </p:nvPr>
        </p:nvSpPr>
        <p:spPr/>
        <p:txBody>
          <a:bodyPr>
            <a:normAutofit fontScale="92500" lnSpcReduction="20000"/>
          </a:bodyPr>
          <a:lstStyle/>
          <a:p>
            <a:r>
              <a:rPr lang="en-US" dirty="0"/>
              <a:t>Roles of the sexes have been blurred due to several trends:</a:t>
            </a:r>
          </a:p>
          <a:p>
            <a:pPr lvl="1"/>
            <a:r>
              <a:rPr lang="en-US" dirty="0"/>
              <a:t>The women’s movement of recent decades</a:t>
            </a:r>
          </a:p>
          <a:p>
            <a:pPr lvl="1"/>
            <a:r>
              <a:rPr lang="en-US" dirty="0"/>
              <a:t>The mass of women in the workforce</a:t>
            </a:r>
          </a:p>
          <a:p>
            <a:pPr lvl="1"/>
            <a:r>
              <a:rPr lang="en-US" dirty="0"/>
              <a:t>The increasing number of women managers</a:t>
            </a:r>
          </a:p>
          <a:p>
            <a:pPr lvl="1"/>
            <a:r>
              <a:rPr lang="en-US" dirty="0"/>
              <a:t>Societal shifts in gender-role perceptions</a:t>
            </a:r>
          </a:p>
          <a:p>
            <a:r>
              <a:rPr lang="en-US" dirty="0"/>
              <a:t>A man or woman may possess either masculine or feminine characteristics, or both (androgynous individuals)</a:t>
            </a:r>
          </a:p>
          <a:p>
            <a:pPr lvl="1"/>
            <a:r>
              <a:rPr lang="en-US" dirty="0"/>
              <a:t>Gender role is a better predictor of leader emergence than sex.</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Gender and Leadership Effectiveness</a:t>
            </a:r>
          </a:p>
        </p:txBody>
      </p:sp>
      <p:sp>
        <p:nvSpPr>
          <p:cNvPr id="3" name="Content Placeholder 2"/>
          <p:cNvSpPr>
            <a:spLocks noGrp="1"/>
          </p:cNvSpPr>
          <p:nvPr>
            <p:ph idx="1"/>
          </p:nvPr>
        </p:nvSpPr>
        <p:spPr/>
        <p:txBody>
          <a:bodyPr/>
          <a:lstStyle/>
          <a:p>
            <a:r>
              <a:rPr lang="en-US" b="1" dirty="0"/>
              <a:t>Meta-analysis</a:t>
            </a:r>
            <a:r>
              <a:rPr lang="en-US" dirty="0"/>
              <a:t> comparing effectiveness of female &amp; male leaders (</a:t>
            </a:r>
            <a:r>
              <a:rPr lang="en-US" dirty="0" err="1"/>
              <a:t>Eagly</a:t>
            </a:r>
            <a:r>
              <a:rPr lang="en-US" dirty="0"/>
              <a:t> et al., 1995-forward)</a:t>
            </a:r>
          </a:p>
          <a:p>
            <a:pPr lvl="1"/>
            <a:r>
              <a:rPr lang="en-US" b="1" dirty="0"/>
              <a:t>Overall men and women were equally effective leaders</a:t>
            </a:r>
          </a:p>
          <a:p>
            <a:pPr lvl="1"/>
            <a:r>
              <a:rPr lang="en-US" b="1" dirty="0"/>
              <a:t>Gender differences</a:t>
            </a:r>
          </a:p>
          <a:p>
            <a:pPr lvl="2"/>
            <a:r>
              <a:rPr lang="en-US" dirty="0"/>
              <a:t>Women were less effective to the extent that leader role was masculinized.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Gender and Leadership Effectiveness</a:t>
            </a:r>
          </a:p>
        </p:txBody>
      </p:sp>
      <p:sp>
        <p:nvSpPr>
          <p:cNvPr id="3" name="Content Placeholder 2"/>
          <p:cNvSpPr>
            <a:spLocks noGrp="1"/>
          </p:cNvSpPr>
          <p:nvPr>
            <p:ph idx="1"/>
          </p:nvPr>
        </p:nvSpPr>
        <p:spPr/>
        <p:txBody>
          <a:bodyPr>
            <a:normAutofit fontScale="92500" lnSpcReduction="20000"/>
          </a:bodyPr>
          <a:lstStyle/>
          <a:p>
            <a:pPr>
              <a:buNone/>
            </a:pPr>
            <a:r>
              <a:rPr lang="en-US" dirty="0"/>
              <a:t>Gender differences, cont.</a:t>
            </a:r>
          </a:p>
          <a:p>
            <a:r>
              <a:rPr lang="en-US" dirty="0"/>
              <a:t>Women were less effective than men in military positions</a:t>
            </a:r>
          </a:p>
          <a:p>
            <a:r>
              <a:rPr lang="en-US" dirty="0"/>
              <a:t>Women were somewhat more effective than men in education, government, and social service organizations</a:t>
            </a:r>
          </a:p>
          <a:p>
            <a:r>
              <a:rPr lang="en-US" dirty="0"/>
              <a:t>Women were substantially more effective than men in middle management positions</a:t>
            </a:r>
          </a:p>
          <a:p>
            <a:r>
              <a:rPr lang="en-US" dirty="0"/>
              <a:t>Women were less effective when they were supervised or rated by a high number of males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Glass Ceiling Turned Labyrinth</a:t>
            </a:r>
          </a:p>
        </p:txBody>
      </p:sp>
      <p:sp>
        <p:nvSpPr>
          <p:cNvPr id="3" name="Content Placeholder 2"/>
          <p:cNvSpPr>
            <a:spLocks noGrp="1"/>
          </p:cNvSpPr>
          <p:nvPr>
            <p:ph idx="1"/>
          </p:nvPr>
        </p:nvSpPr>
        <p:spPr/>
        <p:txBody>
          <a:bodyPr>
            <a:normAutofit lnSpcReduction="10000"/>
          </a:bodyPr>
          <a:lstStyle/>
          <a:p>
            <a:pPr>
              <a:buNone/>
            </a:pPr>
            <a:r>
              <a:rPr lang="en-US" dirty="0"/>
              <a:t>Women</a:t>
            </a:r>
          </a:p>
          <a:p>
            <a:r>
              <a:rPr lang="en-US" dirty="0"/>
              <a:t>Currently outnumber men in higher education (57% of bachelor degrees, 60% of master’s degrees, more than 50% of doctorates, nearly half of professional degrees) (Catalyst, 2019)</a:t>
            </a:r>
          </a:p>
          <a:p>
            <a:r>
              <a:rPr lang="en-US" dirty="0"/>
              <a:t>Make up nearly half of the U.S. labor force – 47.2% (U.S. Bureau of Labor Statistics, 2019)</a:t>
            </a:r>
          </a:p>
          <a:p>
            <a:r>
              <a:rPr lang="en-US" dirty="0"/>
              <a:t>Still are underrepresented in upper echelons of corporations &amp; political system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Glass Ceiling Turned Labyrinth</a:t>
            </a:r>
          </a:p>
        </p:txBody>
      </p:sp>
      <p:sp>
        <p:nvSpPr>
          <p:cNvPr id="3" name="Content Placeholder 2"/>
          <p:cNvSpPr>
            <a:spLocks noGrp="1"/>
          </p:cNvSpPr>
          <p:nvPr>
            <p:ph idx="1"/>
          </p:nvPr>
        </p:nvSpPr>
        <p:spPr/>
        <p:txBody>
          <a:bodyPr>
            <a:normAutofit fontScale="85000" lnSpcReduction="20000"/>
          </a:bodyPr>
          <a:lstStyle/>
          <a:p>
            <a:pPr>
              <a:buNone/>
            </a:pPr>
            <a:r>
              <a:rPr lang="en-US" dirty="0"/>
              <a:t>Women</a:t>
            </a:r>
          </a:p>
          <a:p>
            <a:r>
              <a:rPr lang="en-US" dirty="0"/>
              <a:t>Occupy more than half of all management and professional positions, and a quarter of all CEO positions (U.S. Bureau of Labor Statistics, 2019</a:t>
            </a:r>
          </a:p>
          <a:p>
            <a:r>
              <a:rPr lang="en-US" dirty="0"/>
              <a:t>BUT--Hold only 14.4% of highest titles in the Fortune 500</a:t>
            </a:r>
          </a:p>
          <a:p>
            <a:r>
              <a:rPr lang="en-US" dirty="0"/>
              <a:t>Represent 4.8% of Fortune 500 CEOs with 24 female CEO’s as of May,2018 </a:t>
            </a:r>
          </a:p>
          <a:p>
            <a:r>
              <a:rPr lang="en-US" dirty="0"/>
              <a:t>In June, 2017---- the number was 32 of 500—Note—highest number in 63 yr. hist. of the Fortune 500)</a:t>
            </a:r>
          </a:p>
          <a:p>
            <a:r>
              <a:rPr lang="en-US" dirty="0"/>
              <a:t>Represent only 5.4 % of Fortune 1000 CEOs </a:t>
            </a:r>
          </a:p>
          <a:p>
            <a:endParaRPr lang="en-US" dirty="0"/>
          </a:p>
          <a:p>
            <a:pPr>
              <a:buNone/>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Women on Fortune 500 Boards</a:t>
            </a:r>
          </a:p>
        </p:txBody>
      </p:sp>
      <p:sp>
        <p:nvSpPr>
          <p:cNvPr id="3" name="Content Placeholder 2"/>
          <p:cNvSpPr>
            <a:spLocks noGrp="1"/>
          </p:cNvSpPr>
          <p:nvPr>
            <p:ph idx="1"/>
          </p:nvPr>
        </p:nvSpPr>
        <p:spPr/>
        <p:txBody>
          <a:bodyPr/>
          <a:lstStyle/>
          <a:p>
            <a:r>
              <a:rPr lang="en-US" dirty="0"/>
              <a:t>Hold only 15.7 % of Fortune 500 board seats</a:t>
            </a:r>
          </a:p>
          <a:p>
            <a:r>
              <a:rPr lang="en-US" dirty="0"/>
              <a:t>The percentage of women on U.S. corporate boards has been “stuck” at about 17% for almost a decade (June</a:t>
            </a:r>
            <a:r>
              <a:rPr lang="en-US"/>
              <a:t>, 2019).</a:t>
            </a:r>
            <a:endParaRPr lang="en-US" dirty="0"/>
          </a:p>
          <a:p>
            <a:r>
              <a:rPr lang="en-US" dirty="0"/>
              <a:t>5 % of Fortune 500 boards are all male; 28 % have only 1 female director.</a:t>
            </a:r>
          </a:p>
        </p:txBody>
      </p:sp>
    </p:spTree>
    <p:extLst>
      <p:ext uri="{BB962C8B-B14F-4D97-AF65-F5344CB8AC3E}">
        <p14:creationId xmlns:p14="http://schemas.microsoft.com/office/powerpoint/2010/main" val="5311262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Glass Ceiling Turned Labyrinth</a:t>
            </a:r>
          </a:p>
        </p:txBody>
      </p:sp>
      <p:sp>
        <p:nvSpPr>
          <p:cNvPr id="3" name="Content Placeholder 2"/>
          <p:cNvSpPr>
            <a:spLocks noGrp="1"/>
          </p:cNvSpPr>
          <p:nvPr>
            <p:ph idx="1"/>
          </p:nvPr>
        </p:nvSpPr>
        <p:spPr/>
        <p:txBody>
          <a:bodyPr>
            <a:normAutofit fontScale="92500" lnSpcReduction="10000"/>
          </a:bodyPr>
          <a:lstStyle/>
          <a:p>
            <a:r>
              <a:rPr lang="en-US" dirty="0"/>
              <a:t>Article from Time (July 30, 2012) with the appt. of Marissa Mayer as CEO noted:</a:t>
            </a:r>
          </a:p>
          <a:p>
            <a:r>
              <a:rPr lang="en-US" dirty="0"/>
              <a:t>“ Female leaders are rare in technology; they represent a mere 9.1% of Silicon Valley Board members. Yet women have become the leading users of technology----they run over half of all searches, spend the majority of time on most major social media sites and use mobile devices far more than men do. They are also more likely to buy tablets, laptops and smart phones.”</a:t>
            </a:r>
          </a:p>
        </p:txBody>
      </p:sp>
    </p:spTree>
    <p:extLst>
      <p:ext uri="{BB962C8B-B14F-4D97-AF65-F5344CB8AC3E}">
        <p14:creationId xmlns:p14="http://schemas.microsoft.com/office/powerpoint/2010/main" val="1009323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Glass Ceiling</a:t>
            </a:r>
          </a:p>
        </p:txBody>
      </p:sp>
      <p:sp>
        <p:nvSpPr>
          <p:cNvPr id="3" name="Content Placeholder 2"/>
          <p:cNvSpPr>
            <a:spLocks noGrp="1"/>
          </p:cNvSpPr>
          <p:nvPr>
            <p:ph idx="1"/>
          </p:nvPr>
        </p:nvSpPr>
        <p:spPr/>
        <p:txBody>
          <a:bodyPr/>
          <a:lstStyle/>
          <a:p>
            <a:r>
              <a:rPr lang="en-US" dirty="0"/>
              <a:t>Recently Retired </a:t>
            </a:r>
            <a:r>
              <a:rPr lang="en-US" dirty="0" err="1"/>
              <a:t>Pepsico</a:t>
            </a:r>
            <a:r>
              <a:rPr lang="en-US" dirty="0"/>
              <a:t> CEO Indra Nooyi:</a:t>
            </a:r>
          </a:p>
          <a:p>
            <a:endParaRPr lang="en-US" dirty="0"/>
          </a:p>
          <a:p>
            <a:pPr marL="0" indent="0">
              <a:buNone/>
            </a:pPr>
            <a:r>
              <a:rPr lang="en-US" dirty="0"/>
              <a:t>	“The glass ceiling will go away when 	women help other women break through 	that ceiling.”</a:t>
            </a:r>
          </a:p>
        </p:txBody>
      </p:sp>
    </p:spTree>
    <p:extLst>
      <p:ext uri="{BB962C8B-B14F-4D97-AF65-F5344CB8AC3E}">
        <p14:creationId xmlns:p14="http://schemas.microsoft.com/office/powerpoint/2010/main" val="2814289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Glass Ceiling Turned Labyrinth</a:t>
            </a:r>
          </a:p>
        </p:txBody>
      </p:sp>
      <p:sp>
        <p:nvSpPr>
          <p:cNvPr id="3" name="Content Placeholder 2"/>
          <p:cNvSpPr>
            <a:spLocks noGrp="1"/>
          </p:cNvSpPr>
          <p:nvPr>
            <p:ph idx="1"/>
          </p:nvPr>
        </p:nvSpPr>
        <p:spPr/>
        <p:txBody>
          <a:bodyPr>
            <a:normAutofit lnSpcReduction="10000"/>
          </a:bodyPr>
          <a:lstStyle/>
          <a:p>
            <a:r>
              <a:rPr lang="en-US" dirty="0"/>
              <a:t>Women in Politics (as of Jan., 2021)</a:t>
            </a:r>
          </a:p>
          <a:p>
            <a:pPr lvl="1"/>
            <a:r>
              <a:rPr lang="en-US" dirty="0"/>
              <a:t>26%: Senate; 27.2%: House of Representatives</a:t>
            </a:r>
          </a:p>
          <a:p>
            <a:pPr lvl="1"/>
            <a:r>
              <a:rPr lang="en-US" dirty="0"/>
              <a:t>Minority women and women of color are vastly underrepresented despite significant gains </a:t>
            </a:r>
            <a:r>
              <a:rPr lang="en-US"/>
              <a:t>in recent years</a:t>
            </a:r>
            <a:endParaRPr lang="en-US" dirty="0"/>
          </a:p>
          <a:p>
            <a:pPr lvl="1"/>
            <a:r>
              <a:rPr lang="en-US" dirty="0"/>
              <a:t>World average of women’s representation in national legislatures or parliaments is 19.4%. The U.S. is ranked 70</a:t>
            </a:r>
            <a:r>
              <a:rPr lang="en-US" baseline="30000" dirty="0"/>
              <a:t>th</a:t>
            </a:r>
            <a:r>
              <a:rPr lang="en-US" dirty="0"/>
              <a:t> out of 188 countries. </a:t>
            </a:r>
          </a:p>
          <a:p>
            <a:pPr lvl="1"/>
            <a:r>
              <a:rPr lang="en-US" dirty="0"/>
              <a:t>High ranking U.S. women military officers =7.1% (U.S. Dept. of Defense)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r>
              <a:rPr lang="en-US" dirty="0"/>
              <a:t>Factors contributing to leadership effectiveness &amp; rise of female leaders</a:t>
            </a:r>
          </a:p>
          <a:p>
            <a:pPr lvl="1"/>
            <a:r>
              <a:rPr lang="en-US" dirty="0"/>
              <a:t>Women’s foray into entrepreneurship</a:t>
            </a:r>
          </a:p>
          <a:p>
            <a:pPr lvl="1"/>
            <a:r>
              <a:rPr lang="en-US" dirty="0"/>
              <a:t>Improved perceptions of women’s leadership qualities</a:t>
            </a:r>
          </a:p>
          <a:p>
            <a:pPr lvl="1"/>
            <a:r>
              <a:rPr lang="en-US" dirty="0"/>
              <a:t>Adopting transformational leadership style</a:t>
            </a:r>
          </a:p>
          <a:p>
            <a:pPr lvl="1"/>
            <a:r>
              <a:rPr lang="en-US" dirty="0"/>
              <a:t>Becoming more assertive without losing their femininity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Motives for Removing the Barriers</a:t>
            </a:r>
          </a:p>
        </p:txBody>
      </p:sp>
      <p:sp>
        <p:nvSpPr>
          <p:cNvPr id="3" name="Content Placeholder 2"/>
          <p:cNvSpPr>
            <a:spLocks noGrp="1"/>
          </p:cNvSpPr>
          <p:nvPr>
            <p:ph idx="1"/>
          </p:nvPr>
        </p:nvSpPr>
        <p:spPr/>
        <p:txBody>
          <a:bodyPr/>
          <a:lstStyle/>
          <a:p>
            <a:r>
              <a:rPr lang="en-US" dirty="0"/>
              <a:t>Encompassing other </a:t>
            </a:r>
            <a:r>
              <a:rPr lang="en-US" dirty="0" err="1"/>
              <a:t>nondominant</a:t>
            </a:r>
            <a:r>
              <a:rPr lang="en-US" dirty="0"/>
              <a:t> groups such as ethnic, racial, and sexual minorities</a:t>
            </a:r>
          </a:p>
          <a:p>
            <a:r>
              <a:rPr lang="en-US" dirty="0"/>
              <a:t>Fulfill promise of equal opportunity by allowing everyone to take on leadership roles.</a:t>
            </a:r>
          </a:p>
          <a:p>
            <a:r>
              <a:rPr lang="en-US" dirty="0"/>
              <a:t>Promoting diverse women into leadership roles contributes to more ethical, innovative, and financially successful organizations.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Considerations</a:t>
            </a:r>
          </a:p>
        </p:txBody>
      </p:sp>
      <p:sp>
        <p:nvSpPr>
          <p:cNvPr id="3" name="Content Placeholder 2"/>
          <p:cNvSpPr>
            <a:spLocks noGrp="1"/>
          </p:cNvSpPr>
          <p:nvPr>
            <p:ph idx="1"/>
          </p:nvPr>
        </p:nvSpPr>
        <p:spPr/>
        <p:txBody>
          <a:bodyPr>
            <a:normAutofit fontScale="85000" lnSpcReduction="20000"/>
          </a:bodyPr>
          <a:lstStyle/>
          <a:p>
            <a:r>
              <a:rPr lang="en-US" dirty="0"/>
              <a:t>Developing a more </a:t>
            </a:r>
            <a:r>
              <a:rPr lang="en-US" b="1" i="1" dirty="0"/>
              <a:t>androgynous conception </a:t>
            </a:r>
            <a:r>
              <a:rPr lang="en-US" dirty="0"/>
              <a:t>of leadership will enhance leadership effectiveness by giving people opportunity to engage in the best leadership practices.</a:t>
            </a:r>
          </a:p>
          <a:p>
            <a:r>
              <a:rPr lang="en-US" dirty="0"/>
              <a:t>Research on gender and leadership is productive in both </a:t>
            </a:r>
            <a:r>
              <a:rPr lang="en-US" b="1" i="1" dirty="0"/>
              <a:t>dispelling myths </a:t>
            </a:r>
            <a:r>
              <a:rPr lang="en-US" dirty="0"/>
              <a:t>about the gender gap and </a:t>
            </a:r>
            <a:r>
              <a:rPr lang="en-US" b="1" i="1" dirty="0"/>
              <a:t>shining a light </a:t>
            </a:r>
            <a:r>
              <a:rPr lang="en-US" dirty="0"/>
              <a:t>on aspects of the gender barrier that are difficult to see and therefore are overlooked.</a:t>
            </a:r>
          </a:p>
          <a:p>
            <a:r>
              <a:rPr lang="en-US" dirty="0"/>
              <a:t>Understanding many components will </a:t>
            </a:r>
            <a:r>
              <a:rPr lang="en-US" b="1" i="1" dirty="0"/>
              <a:t>give us the tools </a:t>
            </a:r>
            <a:r>
              <a:rPr lang="en-US" dirty="0"/>
              <a:t>necessary to combat inequality from may perspectives.</a:t>
            </a:r>
          </a:p>
          <a:p>
            <a:r>
              <a:rPr lang="en-US" dirty="0"/>
              <a:t>Research should address larger, </a:t>
            </a:r>
            <a:r>
              <a:rPr lang="en-US" b="1" i="1" dirty="0"/>
              <a:t>more significant considerations </a:t>
            </a:r>
            <a:r>
              <a:rPr lang="en-US" dirty="0"/>
              <a:t> about gender and social systems.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Research</a:t>
            </a:r>
          </a:p>
        </p:txBody>
      </p:sp>
      <p:sp>
        <p:nvSpPr>
          <p:cNvPr id="3" name="Content Placeholder 2"/>
          <p:cNvSpPr>
            <a:spLocks noGrp="1"/>
          </p:cNvSpPr>
          <p:nvPr>
            <p:ph idx="1"/>
          </p:nvPr>
        </p:nvSpPr>
        <p:spPr/>
        <p:txBody>
          <a:bodyPr>
            <a:normAutofit fontScale="85000" lnSpcReduction="10000"/>
          </a:bodyPr>
          <a:lstStyle/>
          <a:p>
            <a:r>
              <a:rPr lang="en-US" dirty="0"/>
              <a:t>Leadership researchers should put a greater </a:t>
            </a:r>
            <a:r>
              <a:rPr lang="en-US" b="1" i="1" dirty="0"/>
              <a:t>emphasis on understanding</a:t>
            </a:r>
            <a:r>
              <a:rPr lang="en-US" dirty="0"/>
              <a:t> the role of race and ethnicity (and other types of diversity) in leadership processes</a:t>
            </a:r>
          </a:p>
          <a:p>
            <a:r>
              <a:rPr lang="en-US" dirty="0"/>
              <a:t>Researchers should examine the </a:t>
            </a:r>
            <a:r>
              <a:rPr lang="en-US" b="1" i="1" dirty="0"/>
              <a:t>differences</a:t>
            </a:r>
            <a:r>
              <a:rPr lang="en-US" dirty="0"/>
              <a:t> in the impact of race or ethnicity and gender on leadership</a:t>
            </a:r>
          </a:p>
          <a:p>
            <a:r>
              <a:rPr lang="en-US" dirty="0"/>
              <a:t>Research into gender issues and leadership is predominantly in Western contexts and should be </a:t>
            </a:r>
            <a:r>
              <a:rPr lang="en-US" b="1" i="1" dirty="0"/>
              <a:t>expanded</a:t>
            </a:r>
            <a:r>
              <a:rPr lang="en-US" dirty="0"/>
              <a:t> into other global regions</a:t>
            </a:r>
          </a:p>
          <a:p>
            <a:r>
              <a:rPr lang="en-US" dirty="0"/>
              <a:t>Research on why women are still starkly underrepresented in elite leadership roles should be conducted.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Race, Ethnicity, and Leadership</a:t>
            </a:r>
          </a:p>
        </p:txBody>
      </p:sp>
      <p:sp>
        <p:nvSpPr>
          <p:cNvPr id="3" name="Content Placeholder 2"/>
          <p:cNvSpPr>
            <a:spLocks noGrp="1"/>
          </p:cNvSpPr>
          <p:nvPr>
            <p:ph idx="1"/>
          </p:nvPr>
        </p:nvSpPr>
        <p:spPr/>
        <p:txBody>
          <a:bodyPr>
            <a:normAutofit fontScale="92500" lnSpcReduction="20000"/>
          </a:bodyPr>
          <a:lstStyle/>
          <a:p>
            <a:r>
              <a:rPr lang="en-US" dirty="0"/>
              <a:t>Scarcity of research---major dearth in existing leadership literature</a:t>
            </a:r>
          </a:p>
          <a:p>
            <a:r>
              <a:rPr lang="en-US" dirty="0"/>
              <a:t>Only 15 black executives have been Chairman or CEO of a Fortune 500 listed company----of those 15, there are currently 6 (1.2%)active as of January 2017.</a:t>
            </a:r>
          </a:p>
          <a:p>
            <a:pPr lvl="0"/>
            <a:r>
              <a:rPr lang="en-US" dirty="0"/>
              <a:t>Dr. Clifton Wharton became the first black person to lead a Fortune 500 company when he was named CEO of TIAA-CREF in 1987. </a:t>
            </a:r>
          </a:p>
          <a:p>
            <a:pPr lvl="0"/>
            <a:r>
              <a:rPr lang="en-US" dirty="0"/>
              <a:t>Franklin Raines followed as the second when he became CEO of Fannie Mae in 1999. </a:t>
            </a:r>
          </a:p>
        </p:txBody>
      </p:sp>
    </p:spTree>
    <p:extLst>
      <p:ext uri="{BB962C8B-B14F-4D97-AF65-F5344CB8AC3E}">
        <p14:creationId xmlns:p14="http://schemas.microsoft.com/office/powerpoint/2010/main" val="3300836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a:t>
            </a:r>
            <a:endParaRPr lang="en-US" dirty="0"/>
          </a:p>
        </p:txBody>
      </p:sp>
      <p:sp>
        <p:nvSpPr>
          <p:cNvPr id="3" name="Content Placeholder 2"/>
          <p:cNvSpPr>
            <a:spLocks noGrp="1"/>
          </p:cNvSpPr>
          <p:nvPr>
            <p:ph idx="1"/>
          </p:nvPr>
        </p:nvSpPr>
        <p:spPr/>
        <p:txBody>
          <a:bodyPr/>
          <a:lstStyle/>
          <a:p>
            <a:r>
              <a:rPr lang="en-US" dirty="0"/>
              <a:t>On July 1, 2009, Ursula Burns became the first black woman to head a Fortune 500 company when she was named Chair and CEO of Xerox.</a:t>
            </a:r>
          </a:p>
          <a:p>
            <a:r>
              <a:rPr lang="en-US" dirty="0"/>
              <a:t>According to the editor of </a:t>
            </a:r>
            <a:r>
              <a:rPr lang="en-US" u="sng" dirty="0"/>
              <a:t>Black Enterprise Magazine</a:t>
            </a:r>
            <a:r>
              <a:rPr lang="en-US" dirty="0"/>
              <a:t>, the number of black CEO’s should double the next 20 years based on current trends.</a:t>
            </a:r>
          </a:p>
        </p:txBody>
      </p:sp>
    </p:spTree>
    <p:extLst>
      <p:ext uri="{BB962C8B-B14F-4D97-AF65-F5344CB8AC3E}">
        <p14:creationId xmlns:p14="http://schemas.microsoft.com/office/powerpoint/2010/main" val="3739745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a:t>
            </a:r>
            <a:r>
              <a:rPr lang="en-US" dirty="0"/>
              <a:t>.</a:t>
            </a:r>
          </a:p>
        </p:txBody>
      </p:sp>
      <p:sp>
        <p:nvSpPr>
          <p:cNvPr id="3" name="Content Placeholder 2"/>
          <p:cNvSpPr>
            <a:spLocks noGrp="1"/>
          </p:cNvSpPr>
          <p:nvPr>
            <p:ph idx="1"/>
          </p:nvPr>
        </p:nvSpPr>
        <p:spPr/>
        <p:txBody>
          <a:bodyPr/>
          <a:lstStyle/>
          <a:p>
            <a:r>
              <a:rPr lang="en-US" dirty="0"/>
              <a:t>At present, 10 Latino Fortune 500 CEO’s</a:t>
            </a:r>
          </a:p>
          <a:p>
            <a:r>
              <a:rPr lang="en-US" dirty="0"/>
              <a:t>9 Asian Fortune 500 CEO’s</a:t>
            </a:r>
          </a:p>
          <a:p>
            <a:r>
              <a:rPr lang="en-US" dirty="0"/>
              <a:t>Other underrepresented groups…</a:t>
            </a:r>
          </a:p>
        </p:txBody>
      </p:sp>
    </p:spTree>
    <p:extLst>
      <p:ext uri="{BB962C8B-B14F-4D97-AF65-F5344CB8AC3E}">
        <p14:creationId xmlns:p14="http://schemas.microsoft.com/office/powerpoint/2010/main" val="22138108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600200"/>
            <a:ext cx="8229600" cy="4525963"/>
          </a:xfrm>
        </p:spPr>
        <p:txBody>
          <a:bodyPr/>
          <a:lstStyle/>
          <a:p>
            <a:pPr algn="ctr">
              <a:buNone/>
            </a:pPr>
            <a:endParaRPr lang="en-US" dirty="0"/>
          </a:p>
          <a:p>
            <a:pPr algn="ctr">
              <a:buNone/>
            </a:pPr>
            <a:endParaRPr lang="en-US" dirty="0"/>
          </a:p>
          <a:p>
            <a:pPr algn="ctr">
              <a:buNone/>
            </a:pPr>
            <a:r>
              <a:rPr lang="en-US" dirty="0"/>
              <a:t>Culture </a:t>
            </a:r>
            <a:r>
              <a:rPr lang="en-US"/>
              <a:t>and Leadership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pPr>
              <a:buNone/>
            </a:pPr>
            <a:r>
              <a:rPr lang="en-US" b="1" i="1" dirty="0"/>
              <a:t>The Cross-cultural Context</a:t>
            </a:r>
          </a:p>
          <a:p>
            <a:r>
              <a:rPr lang="en-US" dirty="0"/>
              <a:t>The vast majority of the contemporary scholarship directed toward leaders and the leadership process has been conducted in North America and Western Europe.</a:t>
            </a:r>
          </a:p>
          <a:p>
            <a:r>
              <a:rPr lang="en-US" dirty="0"/>
              <a:t>Do leadership theory and research results generalize from one culture to the next?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a:bodyPr>
          <a:lstStyle/>
          <a:p>
            <a:pPr>
              <a:buNone/>
            </a:pPr>
            <a:r>
              <a:rPr lang="en-US" b="1" i="1" dirty="0"/>
              <a:t>Culture &amp; Leadership Description</a:t>
            </a:r>
          </a:p>
          <a:p>
            <a:r>
              <a:rPr lang="en-US" b="1" dirty="0"/>
              <a:t>Culture &amp; Leadership</a:t>
            </a:r>
            <a:r>
              <a:rPr lang="en-US" dirty="0"/>
              <a:t>-focuses on a collection of related ideas rather than a single unified theory</a:t>
            </a:r>
          </a:p>
          <a:p>
            <a:r>
              <a:rPr lang="en-US" b="1" dirty="0"/>
              <a:t>Globalization</a:t>
            </a:r>
            <a:r>
              <a:rPr lang="en-US" dirty="0"/>
              <a:t>-</a:t>
            </a:r>
          </a:p>
          <a:p>
            <a:pPr lvl="1"/>
            <a:r>
              <a:rPr lang="en-US" dirty="0"/>
              <a:t>Increased after World War II and even more significantly in the Information Age</a:t>
            </a:r>
          </a:p>
          <a:p>
            <a:pPr lvl="1"/>
            <a:r>
              <a:rPr lang="en-US" dirty="0"/>
              <a:t>Increased interdependence between nations</a:t>
            </a:r>
          </a:p>
          <a:p>
            <a:pPr lvl="2"/>
            <a:r>
              <a:rPr lang="en-US" dirty="0"/>
              <a:t>Economic, social, technical, political</a:t>
            </a:r>
          </a:p>
          <a:p>
            <a:pPr lvl="1"/>
            <a:r>
              <a:rPr lang="en-US" dirty="0"/>
              <a:t>Has created many challenges</a:t>
            </a:r>
          </a:p>
          <a:p>
            <a:pPr lvl="2"/>
            <a:r>
              <a:rPr lang="en-US" dirty="0"/>
              <a:t>Need to design multinational organizations</a:t>
            </a:r>
          </a:p>
          <a:p>
            <a:pPr lvl="2"/>
            <a:r>
              <a:rPr lang="en-US" dirty="0"/>
              <a:t>Identify and select leaders for these organizations</a:t>
            </a:r>
          </a:p>
          <a:p>
            <a:pPr lvl="2"/>
            <a:r>
              <a:rPr lang="en-US" dirty="0"/>
              <a:t>Manage organizations with culturally diverse employees</a:t>
            </a:r>
          </a:p>
          <a:p>
            <a:pPr lvl="1"/>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lnSpcReduction="20000"/>
          </a:bodyPr>
          <a:lstStyle/>
          <a:p>
            <a:pPr>
              <a:buNone/>
            </a:pPr>
            <a:r>
              <a:rPr lang="en-US" b="1" i="1" dirty="0"/>
              <a:t>Culture &amp; Leadership Description</a:t>
            </a:r>
          </a:p>
          <a:p>
            <a:pPr>
              <a:buNone/>
            </a:pPr>
            <a:r>
              <a:rPr lang="en-US" b="1" dirty="0"/>
              <a:t>Five cross-cultural competencies for Leaders </a:t>
            </a:r>
            <a:r>
              <a:rPr lang="en-US" dirty="0"/>
              <a:t>(Adler Bartholomew)</a:t>
            </a:r>
          </a:p>
          <a:p>
            <a:pPr marL="514350" indent="-514350">
              <a:buAutoNum type="arabicPeriod"/>
            </a:pPr>
            <a:r>
              <a:rPr lang="en-US" dirty="0"/>
              <a:t>Understand business, political, &amp; cultural environments worldwide</a:t>
            </a:r>
          </a:p>
          <a:p>
            <a:pPr marL="514350" indent="-514350">
              <a:buAutoNum type="arabicPeriod"/>
            </a:pPr>
            <a:r>
              <a:rPr lang="en-US" dirty="0"/>
              <a:t>Learn the perspectives, tastes, trends, &amp; technologies of many cultures</a:t>
            </a:r>
          </a:p>
          <a:p>
            <a:pPr marL="514350" indent="-514350">
              <a:buAutoNum type="arabicPeriod"/>
            </a:pPr>
            <a:r>
              <a:rPr lang="en-US" dirty="0"/>
              <a:t>Be able to work simultaneously with people from many cultures</a:t>
            </a:r>
          </a:p>
          <a:p>
            <a:pPr marL="514350" indent="-514350">
              <a:buAutoNum type="arabicPeriod"/>
            </a:pPr>
            <a:r>
              <a:rPr lang="en-US" dirty="0"/>
              <a:t>Be able to adapt to living &amp; communicating in other cultures</a:t>
            </a:r>
          </a:p>
          <a:p>
            <a:pPr marL="514350" indent="-514350">
              <a:buAutoNum type="arabicPeriod"/>
            </a:pPr>
            <a:r>
              <a:rPr lang="en-US" dirty="0"/>
              <a:t>Need to learn to relate to people from other cultures from a position of equality rather than superiority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normAutofit lnSpcReduction="10000"/>
          </a:bodyPr>
          <a:lstStyle/>
          <a:p>
            <a:pPr>
              <a:buNone/>
            </a:pPr>
            <a:r>
              <a:rPr lang="en-US" b="1" i="1" dirty="0"/>
              <a:t>Culture Defined</a:t>
            </a:r>
          </a:p>
          <a:p>
            <a:r>
              <a:rPr lang="en-US" b="1" dirty="0"/>
              <a:t>Culture:</a:t>
            </a:r>
            <a:r>
              <a:rPr lang="en-US" dirty="0"/>
              <a:t> </a:t>
            </a:r>
          </a:p>
          <a:p>
            <a:pPr lvl="1"/>
            <a:r>
              <a:rPr lang="en-US" dirty="0"/>
              <a:t>learned beliefs, values, rules, norms, symbols, &amp; traditions that are common to a group of people</a:t>
            </a:r>
          </a:p>
          <a:p>
            <a:pPr lvl="1"/>
            <a:r>
              <a:rPr lang="en-US" dirty="0"/>
              <a:t>Shared qualities of a group that make them unique</a:t>
            </a:r>
          </a:p>
          <a:p>
            <a:pPr lvl="1"/>
            <a:r>
              <a:rPr lang="en-US" dirty="0"/>
              <a:t>Is the way of life, customs, &amp; scripts of a group of people</a:t>
            </a:r>
          </a:p>
          <a:p>
            <a:r>
              <a:rPr lang="en-US" b="1" dirty="0"/>
              <a:t>Terms related to culture-</a:t>
            </a:r>
          </a:p>
          <a:p>
            <a:pPr lvl="1"/>
            <a:r>
              <a:rPr lang="en-US" b="1" dirty="0"/>
              <a:t>Multicultural-</a:t>
            </a:r>
            <a:r>
              <a:rPr lang="en-US" dirty="0"/>
              <a:t>approach or system that takes more than one culture to account</a:t>
            </a:r>
            <a:endParaRPr lang="en-US" b="1" dirty="0"/>
          </a:p>
          <a:p>
            <a:pPr lvl="1"/>
            <a:r>
              <a:rPr lang="en-US" b="1" dirty="0"/>
              <a:t>Diversity-</a:t>
            </a:r>
            <a:r>
              <a:rPr lang="en-US" dirty="0"/>
              <a:t>existence of different cultures or ethnicities within a group or organization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81000"/>
            <a:ext cx="8229600" cy="5745163"/>
          </a:xfrm>
        </p:spPr>
        <p:txBody>
          <a:bodyPr>
            <a:normAutofit lnSpcReduction="10000"/>
          </a:bodyPr>
          <a:lstStyle/>
          <a:p>
            <a:pPr>
              <a:buNone/>
            </a:pPr>
            <a:r>
              <a:rPr lang="en-US" b="1" i="1" dirty="0"/>
              <a:t>Ethnocentrism</a:t>
            </a:r>
          </a:p>
          <a:p>
            <a:pPr lvl="1"/>
            <a:r>
              <a:rPr lang="en-US" dirty="0"/>
              <a:t>The tendency for individuals to place their own group (ethnic, racial, or cultural) at the center of their observations of the world</a:t>
            </a:r>
          </a:p>
          <a:p>
            <a:pPr lvl="1"/>
            <a:r>
              <a:rPr lang="en-US" dirty="0"/>
              <a:t>Perception that one’s own culture is better or more natural than other cultures</a:t>
            </a:r>
          </a:p>
          <a:p>
            <a:pPr lvl="1"/>
            <a:r>
              <a:rPr lang="en-US" dirty="0"/>
              <a:t>Is a universal tendency and each of us is ethnocentric to some degree</a:t>
            </a:r>
          </a:p>
          <a:p>
            <a:r>
              <a:rPr lang="en-US" dirty="0"/>
              <a:t>Ethnocentrism can be a major obstacle to effective leadership</a:t>
            </a:r>
          </a:p>
          <a:p>
            <a:pPr lvl="1"/>
            <a:r>
              <a:rPr lang="en-US" dirty="0"/>
              <a:t>Prevents people from understanding or respecting other cultures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lnSpcReduction="10000"/>
          </a:bodyPr>
          <a:lstStyle/>
          <a:p>
            <a:pPr>
              <a:buNone/>
            </a:pPr>
            <a:r>
              <a:rPr lang="en-US" b="1" i="1" dirty="0"/>
              <a:t>Prejudice</a:t>
            </a:r>
            <a:endParaRPr lang="en-US" dirty="0"/>
          </a:p>
          <a:p>
            <a:pPr lvl="1"/>
            <a:r>
              <a:rPr lang="en-US" dirty="0"/>
              <a:t>A largely fixed attitude, belief, or emotion held by an individual about another individual or group.</a:t>
            </a:r>
          </a:p>
          <a:p>
            <a:pPr lvl="2"/>
            <a:r>
              <a:rPr lang="en-US" dirty="0"/>
              <a:t>Based on faulty or unsubstantiated data</a:t>
            </a:r>
          </a:p>
          <a:p>
            <a:pPr lvl="1"/>
            <a:r>
              <a:rPr lang="en-US" dirty="0"/>
              <a:t>Involves inflexible generalizations that are resistant to change or evidence.</a:t>
            </a:r>
          </a:p>
          <a:p>
            <a:pPr lvl="1"/>
            <a:r>
              <a:rPr lang="en-US" dirty="0"/>
              <a:t>Is self-oriented rather than other-oriented</a:t>
            </a:r>
          </a:p>
          <a:p>
            <a:pPr lvl="1"/>
            <a:r>
              <a:rPr lang="en-US" dirty="0"/>
              <a:t>Leaders face the challenge of dealing with their own prejudices and those of followers.</a:t>
            </a:r>
          </a:p>
          <a:p>
            <a:pPr lvl="2"/>
            <a:r>
              <a:rPr lang="en-US" dirty="0"/>
              <a:t>Can be toward the leader or leader’s culture</a:t>
            </a:r>
          </a:p>
          <a:p>
            <a:pPr lvl="2"/>
            <a:r>
              <a:rPr lang="en-US" dirty="0"/>
              <a:t>Can face followers who represent culturally different groups and they may have their own prejudices toward each other</a:t>
            </a:r>
          </a:p>
          <a:p>
            <a:pPr lvl="1"/>
            <a:r>
              <a:rPr lang="en-US" dirty="0"/>
              <a:t>A skilled leader needs to find ways to negotiate with followers from various cultural backgrounds.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lstStyle/>
          <a:p>
            <a:pPr>
              <a:buNone/>
            </a:pPr>
            <a:r>
              <a:rPr lang="en-US" b="1" i="1" dirty="0"/>
              <a:t>Dimensions of Culture</a:t>
            </a:r>
          </a:p>
          <a:p>
            <a:pPr lvl="1"/>
            <a:r>
              <a:rPr lang="en-US" dirty="0"/>
              <a:t>Hall reported that a primary characteristic of cultures is degree of focus-on the individual (individualistic) or on the group (collectivistic)</a:t>
            </a:r>
          </a:p>
          <a:p>
            <a:pPr lvl="1"/>
            <a:r>
              <a:rPr lang="en-US" dirty="0" err="1"/>
              <a:t>Trompenaars</a:t>
            </a:r>
            <a:r>
              <a:rPr lang="en-US" dirty="0"/>
              <a:t>  classified an organization’s culture into 2 dimensions:</a:t>
            </a:r>
          </a:p>
          <a:p>
            <a:pPr lvl="2"/>
            <a:r>
              <a:rPr lang="en-US" dirty="0"/>
              <a:t>Egalitarian-hierarchical-degree to which cultures exhibit shared power vs. hierarchical power</a:t>
            </a:r>
          </a:p>
          <a:p>
            <a:pPr lvl="2"/>
            <a:r>
              <a:rPr lang="en-US" dirty="0"/>
              <a:t>Person-task orientation-extent to which cultures emphasize human interaction vs. focusing on tasks</a:t>
            </a:r>
          </a:p>
          <a:p>
            <a:pPr lvl="1"/>
            <a:r>
              <a:rPr lang="en-US" dirty="0" err="1"/>
              <a:t>Hofstede</a:t>
            </a:r>
            <a:r>
              <a:rPr lang="en-US" dirty="0"/>
              <a:t> (1980, 2001) benchmark research identified 5 major dimensions on which cultures differ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pPr>
              <a:buNone/>
            </a:pPr>
            <a:r>
              <a:rPr lang="en-US" b="1" i="1" dirty="0"/>
              <a:t>Dimensions of Culture</a:t>
            </a:r>
          </a:p>
          <a:p>
            <a:pPr lvl="1"/>
            <a:r>
              <a:rPr lang="en-US" dirty="0"/>
              <a:t>House et al.’s (2004) research on the relationship between cultures and leadership resulted in the GLOBE research program</a:t>
            </a:r>
          </a:p>
          <a:p>
            <a:pPr lvl="2"/>
            <a:r>
              <a:rPr lang="en-US" dirty="0"/>
              <a:t>Initiated in 1991-this program involved more than 160 investigators</a:t>
            </a:r>
          </a:p>
          <a:p>
            <a:pPr lvl="2"/>
            <a:r>
              <a:rPr lang="en-US" dirty="0"/>
              <a:t>Used quantitative methods to study the responses of 17,000 managers in more than 950 organizations, 62 cultures</a:t>
            </a:r>
          </a:p>
          <a:p>
            <a:pPr lvl="2"/>
            <a:r>
              <a:rPr lang="en-US" dirty="0"/>
              <a:t>Developed a classification of cultural dimensions-identified </a:t>
            </a:r>
            <a:r>
              <a:rPr lang="en-US" b="1" i="1" dirty="0"/>
              <a:t>nine cultural dimensions</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lnSpcReduction="20000"/>
          </a:bodyPr>
          <a:lstStyle/>
          <a:p>
            <a:pPr>
              <a:buNone/>
            </a:pPr>
            <a:r>
              <a:rPr lang="en-US" b="1" i="1" dirty="0"/>
              <a:t>Nine Cultural Dimensions</a:t>
            </a:r>
            <a:endParaRPr lang="en-US" dirty="0"/>
          </a:p>
          <a:p>
            <a:pPr>
              <a:buNone/>
            </a:pPr>
            <a:r>
              <a:rPr lang="en-US" b="1" dirty="0"/>
              <a:t>Uncertainty Avoidance</a:t>
            </a:r>
          </a:p>
          <a:p>
            <a:pPr lvl="1"/>
            <a:r>
              <a:rPr lang="en-US" dirty="0"/>
              <a:t>Extent to which a society, organization, or group relies on established social norms, rituals, and procedures to avoid uncertainty.</a:t>
            </a:r>
          </a:p>
          <a:p>
            <a:pPr>
              <a:buNone/>
            </a:pPr>
            <a:r>
              <a:rPr lang="en-US" b="1" dirty="0"/>
              <a:t>Power Distance</a:t>
            </a:r>
          </a:p>
          <a:p>
            <a:pPr lvl="1"/>
            <a:r>
              <a:rPr lang="en-US" dirty="0"/>
              <a:t>degree to which an organization or society encourages institutional or societal collective action.</a:t>
            </a:r>
          </a:p>
          <a:p>
            <a:pPr>
              <a:buNone/>
            </a:pPr>
            <a:r>
              <a:rPr lang="en-US" b="1" dirty="0"/>
              <a:t>In-Group Collectivism</a:t>
            </a:r>
            <a:endParaRPr lang="en-US" dirty="0"/>
          </a:p>
          <a:p>
            <a:pPr lvl="1"/>
            <a:r>
              <a:rPr lang="en-US" dirty="0"/>
              <a:t>Degree to which people express pride, loyalty, and cohesiveness in their organizations or families.</a:t>
            </a:r>
          </a:p>
          <a:p>
            <a:pPr>
              <a:buNone/>
            </a:pPr>
            <a:r>
              <a:rPr lang="en-US" b="1" dirty="0"/>
              <a:t>Gender Egalitarianism:</a:t>
            </a:r>
          </a:p>
          <a:p>
            <a:pPr lvl="1"/>
            <a:r>
              <a:rPr lang="en-US" dirty="0"/>
              <a:t>Degree to which an organization or society minimizes gender role differences and promotes gender equality.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77500" lnSpcReduction="20000"/>
          </a:bodyPr>
          <a:lstStyle/>
          <a:p>
            <a:pPr>
              <a:buNone/>
            </a:pPr>
            <a:r>
              <a:rPr lang="en-US" b="1" i="1" dirty="0"/>
              <a:t>Nine Cultural Dimensions, Cont.</a:t>
            </a:r>
          </a:p>
          <a:p>
            <a:pPr>
              <a:buNone/>
            </a:pPr>
            <a:r>
              <a:rPr lang="en-US" b="1" dirty="0"/>
              <a:t>Assertiveness:</a:t>
            </a:r>
          </a:p>
          <a:p>
            <a:pPr lvl="1"/>
            <a:r>
              <a:rPr lang="en-US" dirty="0"/>
              <a:t>Degree to which people in a culture are determined, assertive, confrontational, and aggressive in their social relationships.</a:t>
            </a:r>
          </a:p>
          <a:p>
            <a:pPr>
              <a:buNone/>
            </a:pPr>
            <a:r>
              <a:rPr lang="en-US" b="1" dirty="0"/>
              <a:t>Future Orientation:</a:t>
            </a:r>
          </a:p>
          <a:p>
            <a:pPr lvl="1"/>
            <a:r>
              <a:rPr lang="en-US" dirty="0"/>
              <a:t>Extent to which people engage in future-oriented behaviors such as planning, investing in the future, and delaying gratification.</a:t>
            </a:r>
          </a:p>
          <a:p>
            <a:pPr>
              <a:buNone/>
            </a:pPr>
            <a:r>
              <a:rPr lang="en-US" b="1" dirty="0"/>
              <a:t>Performance Orientation:</a:t>
            </a:r>
          </a:p>
          <a:p>
            <a:pPr lvl="1"/>
            <a:r>
              <a:rPr lang="en-US" dirty="0"/>
              <a:t>Extent to which an organization or society encourages and rewards group members for improved performance and excellence.</a:t>
            </a:r>
          </a:p>
          <a:p>
            <a:pPr>
              <a:buNone/>
            </a:pPr>
            <a:r>
              <a:rPr lang="en-US" b="1" dirty="0"/>
              <a:t>Humane Orientation:</a:t>
            </a:r>
          </a:p>
          <a:p>
            <a:pPr lvl="1"/>
            <a:r>
              <a:rPr lang="en-US" dirty="0"/>
              <a:t>Degree to which a culture encourages and rewards people for being fair, altruistic, generous, caring, and kind to others.</a:t>
            </a:r>
          </a:p>
          <a:p>
            <a:pPr>
              <a:buNone/>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lnSpcReduction="10000"/>
          </a:bodyPr>
          <a:lstStyle/>
          <a:p>
            <a:pPr>
              <a:buNone/>
            </a:pPr>
            <a:r>
              <a:rPr lang="en-US" b="1" i="1" dirty="0"/>
              <a:t>Characteristics of Clusters</a:t>
            </a:r>
          </a:p>
          <a:p>
            <a:pPr>
              <a:buNone/>
            </a:pPr>
            <a:r>
              <a:rPr lang="en-US" b="1" dirty="0"/>
              <a:t>Characteristics include:</a:t>
            </a:r>
          </a:p>
          <a:p>
            <a:r>
              <a:rPr lang="en-US" b="1" dirty="0"/>
              <a:t>Anglo-</a:t>
            </a:r>
            <a:r>
              <a:rPr lang="en-US" dirty="0"/>
              <a:t>competitive and result-oriented</a:t>
            </a:r>
          </a:p>
          <a:p>
            <a:r>
              <a:rPr lang="en-US" b="1" dirty="0"/>
              <a:t>Confusion Asia-</a:t>
            </a:r>
            <a:r>
              <a:rPr lang="en-US" dirty="0"/>
              <a:t> result-driven, encourage group working together over individual goals</a:t>
            </a:r>
          </a:p>
          <a:p>
            <a:r>
              <a:rPr lang="en-US" b="1" dirty="0"/>
              <a:t>Eastern Europe- </a:t>
            </a:r>
            <a:r>
              <a:rPr lang="en-US" dirty="0"/>
              <a:t>forceful, supportive of co-workers, treat women with equality</a:t>
            </a:r>
          </a:p>
          <a:p>
            <a:r>
              <a:rPr lang="en-US" b="1" dirty="0"/>
              <a:t>Germanic Europe- </a:t>
            </a:r>
            <a:r>
              <a:rPr lang="en-US" dirty="0"/>
              <a:t>value competition &amp; aggressiveness and are more result-oriented</a:t>
            </a:r>
          </a:p>
          <a:p>
            <a:r>
              <a:rPr lang="en-US" b="1" dirty="0"/>
              <a:t>Latin America- </a:t>
            </a:r>
            <a:r>
              <a:rPr lang="en-US" dirty="0"/>
              <a:t>loyal &amp; devoted to their families and similar groups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pPr>
              <a:buNone/>
            </a:pPr>
            <a:r>
              <a:rPr lang="en-US" b="1" i="1" dirty="0"/>
              <a:t>Characteristics of Clusters, cont.</a:t>
            </a:r>
          </a:p>
          <a:p>
            <a:r>
              <a:rPr lang="en-US" b="1" dirty="0"/>
              <a:t>Latin Europe- </a:t>
            </a:r>
            <a:r>
              <a:rPr lang="en-US" dirty="0"/>
              <a:t>value individual autonomy</a:t>
            </a:r>
          </a:p>
          <a:p>
            <a:r>
              <a:rPr lang="en-US" b="1" dirty="0"/>
              <a:t>Middle East- </a:t>
            </a:r>
            <a:r>
              <a:rPr lang="en-US" dirty="0"/>
              <a:t>devoted &amp; loyal to their own people, women afforded less status</a:t>
            </a:r>
          </a:p>
          <a:p>
            <a:r>
              <a:rPr lang="en-US" b="1" dirty="0"/>
              <a:t>Nordic Europe- </a:t>
            </a:r>
            <a:r>
              <a:rPr lang="en-US" dirty="0"/>
              <a:t>high priority on long-term success, women treated with greater equality</a:t>
            </a:r>
          </a:p>
          <a:p>
            <a:r>
              <a:rPr lang="en-US" b="1" dirty="0"/>
              <a:t>Southern Asia- </a:t>
            </a:r>
            <a:r>
              <a:rPr lang="en-US" dirty="0"/>
              <a:t>strong family &amp; deep concern for their communities</a:t>
            </a:r>
          </a:p>
          <a:p>
            <a:r>
              <a:rPr lang="en-US" b="1" dirty="0"/>
              <a:t>Sub-Sahara Africa- </a:t>
            </a:r>
            <a:r>
              <a:rPr lang="en-US" dirty="0"/>
              <a:t>concerned &amp; sensitive to others, demonstrate strong family loyalty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lnSpcReduction="10000"/>
          </a:bodyPr>
          <a:lstStyle/>
          <a:p>
            <a:pPr>
              <a:buNone/>
            </a:pPr>
            <a:r>
              <a:rPr lang="en-US" b="1" i="1" dirty="0"/>
              <a:t>Leadership Behavior &amp; Culture Clusters</a:t>
            </a:r>
          </a:p>
          <a:p>
            <a:r>
              <a:rPr lang="en-US" b="1" dirty="0"/>
              <a:t>GLOBE research identified six global leadership behaviors</a:t>
            </a:r>
          </a:p>
          <a:p>
            <a:pPr lvl="1"/>
            <a:r>
              <a:rPr lang="en-US" b="1" i="1" dirty="0"/>
              <a:t>Charismatic/value-based leadership</a:t>
            </a:r>
            <a:r>
              <a:rPr lang="en-US" dirty="0"/>
              <a:t> reflects the ability to inspire, to motivate, and to expect high performance from others based on strongly held core values.</a:t>
            </a:r>
          </a:p>
          <a:p>
            <a:pPr lvl="1"/>
            <a:r>
              <a:rPr lang="en-US" b="1" i="1" dirty="0"/>
              <a:t>Team-oriented leadership</a:t>
            </a:r>
            <a:r>
              <a:rPr lang="en-US" dirty="0"/>
              <a:t> emphasizes team building and a common purpose among team members.</a:t>
            </a:r>
          </a:p>
          <a:p>
            <a:pPr lvl="1"/>
            <a:r>
              <a:rPr lang="en-US" b="1" i="1" dirty="0"/>
              <a:t>Participative leadership </a:t>
            </a:r>
            <a:r>
              <a:rPr lang="en-US" dirty="0"/>
              <a:t> reflects the degree to which leaders involve others in making and implementing decisions.</a:t>
            </a:r>
            <a:endParaRPr lang="en-US" b="1" i="1"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lstStyle/>
          <a:p>
            <a:pPr>
              <a:buNone/>
            </a:pPr>
            <a:r>
              <a:rPr lang="en-US" b="1" i="1" dirty="0"/>
              <a:t>Leadership Behavior &amp; Culture Clusters</a:t>
            </a:r>
          </a:p>
          <a:p>
            <a:r>
              <a:rPr lang="en-US" b="1" dirty="0"/>
              <a:t>Six global leadership behaviors, cont.</a:t>
            </a:r>
          </a:p>
          <a:p>
            <a:pPr lvl="1"/>
            <a:r>
              <a:rPr lang="en-US" b="1" i="1" dirty="0"/>
              <a:t>Humane-oriented leadership</a:t>
            </a:r>
            <a:r>
              <a:rPr lang="en-US" dirty="0"/>
              <a:t> emphasizes being supportive, considerate, compassionate, and generous.</a:t>
            </a:r>
          </a:p>
          <a:p>
            <a:pPr lvl="1"/>
            <a:r>
              <a:rPr lang="en-US" b="1" i="1" dirty="0"/>
              <a:t>Autonomous</a:t>
            </a:r>
            <a:r>
              <a:rPr lang="en-US" dirty="0"/>
              <a:t> leadership refers to independent and individualistic leadership, which includes being autonomous and unique.</a:t>
            </a:r>
          </a:p>
          <a:p>
            <a:pPr lvl="1"/>
            <a:r>
              <a:rPr lang="en-US" b="1" i="1" dirty="0"/>
              <a:t>Self-protective leadership</a:t>
            </a:r>
            <a:r>
              <a:rPr lang="en-US" dirty="0"/>
              <a:t> reflects behaviors that ensure the safety and security of the leader and the group.</a:t>
            </a:r>
            <a:endParaRPr lang="en-US" b="1" i="1" dirty="0"/>
          </a:p>
          <a:p>
            <a:pPr>
              <a:buNone/>
            </a:pPr>
            <a:endParaRPr lang="en-US" b="1" i="1" dirty="0"/>
          </a:p>
          <a:p>
            <a:pPr>
              <a:buNone/>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03208032"/>
              </p:ext>
            </p:extLst>
          </p:nvPr>
        </p:nvGraphicFramePr>
        <p:xfrm>
          <a:off x="533400" y="304800"/>
          <a:ext cx="8229600" cy="58674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533400">
                <a:tc gridSpan="3">
                  <a:txBody>
                    <a:bodyPr/>
                    <a:lstStyle/>
                    <a:p>
                      <a:pPr algn="l"/>
                      <a:r>
                        <a:rPr lang="en-US" dirty="0">
                          <a:solidFill>
                            <a:schemeClr val="tx1"/>
                          </a:solidFill>
                        </a:rPr>
                        <a:t>Table --</a:t>
                      </a:r>
                      <a:r>
                        <a:rPr lang="en-US" b="0" dirty="0">
                          <a:solidFill>
                            <a:schemeClr val="tx1"/>
                          </a:solidFill>
                        </a:rPr>
                        <a:t> Universally Desirable</a:t>
                      </a:r>
                      <a:r>
                        <a:rPr lang="en-US" b="0" baseline="0" dirty="0">
                          <a:solidFill>
                            <a:schemeClr val="tx1"/>
                          </a:solidFill>
                        </a:rPr>
                        <a:t> Leadership Attributes</a:t>
                      </a:r>
                      <a:endParaRPr lang="en-US" dirty="0">
                        <a:solidFill>
                          <a:schemeClr val="tx1"/>
                        </a:solidFill>
                      </a:endParaRPr>
                    </a:p>
                  </a:txBody>
                  <a:tcPr>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33400">
                <a:tc gridSpan="3">
                  <a:txBody>
                    <a:bodyPr/>
                    <a:lstStyle/>
                    <a:p>
                      <a:pPr algn="ctr"/>
                      <a:r>
                        <a:rPr lang="en-US" b="1" dirty="0">
                          <a:solidFill>
                            <a:schemeClr val="tx1"/>
                          </a:solidFill>
                        </a:rPr>
                        <a:t>Positive Leader Attributes</a:t>
                      </a:r>
                    </a:p>
                  </a:txBody>
                  <a:tcPr>
                    <a:solidFill>
                      <a:schemeClr val="bg1"/>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1"/>
                  </a:ext>
                </a:extLst>
              </a:tr>
              <a:tr h="533400">
                <a:tc>
                  <a:txBody>
                    <a:bodyPr/>
                    <a:lstStyle/>
                    <a:p>
                      <a:r>
                        <a:rPr lang="en-US" dirty="0"/>
                        <a:t>Trustworthy</a:t>
                      </a:r>
                    </a:p>
                  </a:txBody>
                  <a:tcPr>
                    <a:solidFill>
                      <a:schemeClr val="bg1"/>
                    </a:solidFill>
                  </a:tcPr>
                </a:tc>
                <a:tc>
                  <a:txBody>
                    <a:bodyPr/>
                    <a:lstStyle/>
                    <a:p>
                      <a:r>
                        <a:rPr lang="en-US" dirty="0"/>
                        <a:t>Just</a:t>
                      </a:r>
                    </a:p>
                  </a:txBody>
                  <a:tcPr>
                    <a:solidFill>
                      <a:schemeClr val="bg1"/>
                    </a:solidFill>
                  </a:tcPr>
                </a:tc>
                <a:tc>
                  <a:txBody>
                    <a:bodyPr/>
                    <a:lstStyle/>
                    <a:p>
                      <a:r>
                        <a:rPr lang="en-US" dirty="0"/>
                        <a:t>Honest</a:t>
                      </a:r>
                    </a:p>
                  </a:txBody>
                  <a:tcPr>
                    <a:solidFill>
                      <a:schemeClr val="bg1"/>
                    </a:solidFill>
                  </a:tcPr>
                </a:tc>
                <a:extLst>
                  <a:ext uri="{0D108BD9-81ED-4DB2-BD59-A6C34878D82A}">
                    <a16:rowId xmlns:a16="http://schemas.microsoft.com/office/drawing/2014/main" val="10002"/>
                  </a:ext>
                </a:extLst>
              </a:tr>
              <a:tr h="533400">
                <a:tc>
                  <a:txBody>
                    <a:bodyPr/>
                    <a:lstStyle/>
                    <a:p>
                      <a:r>
                        <a:rPr lang="en-US" dirty="0"/>
                        <a:t>Has foresight</a:t>
                      </a:r>
                    </a:p>
                  </a:txBody>
                  <a:tcPr>
                    <a:solidFill>
                      <a:schemeClr val="bg1"/>
                    </a:solidFill>
                  </a:tcPr>
                </a:tc>
                <a:tc>
                  <a:txBody>
                    <a:bodyPr/>
                    <a:lstStyle/>
                    <a:p>
                      <a:r>
                        <a:rPr lang="en-US" dirty="0"/>
                        <a:t>Plans ahead</a:t>
                      </a:r>
                    </a:p>
                  </a:txBody>
                  <a:tcPr>
                    <a:solidFill>
                      <a:schemeClr val="bg1"/>
                    </a:solidFill>
                  </a:tcPr>
                </a:tc>
                <a:tc>
                  <a:txBody>
                    <a:bodyPr/>
                    <a:lstStyle/>
                    <a:p>
                      <a:r>
                        <a:rPr lang="en-US" dirty="0"/>
                        <a:t>Encouraging</a:t>
                      </a:r>
                    </a:p>
                  </a:txBody>
                  <a:tcPr>
                    <a:solidFill>
                      <a:schemeClr val="bg1"/>
                    </a:solidFill>
                  </a:tcPr>
                </a:tc>
                <a:extLst>
                  <a:ext uri="{0D108BD9-81ED-4DB2-BD59-A6C34878D82A}">
                    <a16:rowId xmlns:a16="http://schemas.microsoft.com/office/drawing/2014/main" val="10003"/>
                  </a:ext>
                </a:extLst>
              </a:tr>
              <a:tr h="533400">
                <a:tc>
                  <a:txBody>
                    <a:bodyPr/>
                    <a:lstStyle/>
                    <a:p>
                      <a:r>
                        <a:rPr lang="en-US" dirty="0"/>
                        <a:t>Positive</a:t>
                      </a:r>
                    </a:p>
                  </a:txBody>
                  <a:tcPr>
                    <a:solidFill>
                      <a:schemeClr val="bg1"/>
                    </a:solidFill>
                  </a:tcPr>
                </a:tc>
                <a:tc>
                  <a:txBody>
                    <a:bodyPr/>
                    <a:lstStyle/>
                    <a:p>
                      <a:r>
                        <a:rPr lang="en-US" dirty="0"/>
                        <a:t>Dynamic</a:t>
                      </a:r>
                    </a:p>
                  </a:txBody>
                  <a:tcPr>
                    <a:solidFill>
                      <a:schemeClr val="bg1"/>
                    </a:solidFill>
                  </a:tcPr>
                </a:tc>
                <a:tc>
                  <a:txBody>
                    <a:bodyPr/>
                    <a:lstStyle/>
                    <a:p>
                      <a:r>
                        <a:rPr lang="en-US" dirty="0"/>
                        <a:t>Motive arouser</a:t>
                      </a:r>
                    </a:p>
                  </a:txBody>
                  <a:tcPr>
                    <a:solidFill>
                      <a:schemeClr val="bg1"/>
                    </a:solidFill>
                  </a:tcPr>
                </a:tc>
                <a:extLst>
                  <a:ext uri="{0D108BD9-81ED-4DB2-BD59-A6C34878D82A}">
                    <a16:rowId xmlns:a16="http://schemas.microsoft.com/office/drawing/2014/main" val="10004"/>
                  </a:ext>
                </a:extLst>
              </a:tr>
              <a:tr h="533400">
                <a:tc>
                  <a:txBody>
                    <a:bodyPr/>
                    <a:lstStyle/>
                    <a:p>
                      <a:r>
                        <a:rPr lang="en-US" dirty="0"/>
                        <a:t>Confidence</a:t>
                      </a:r>
                      <a:r>
                        <a:rPr lang="en-US" baseline="0" dirty="0"/>
                        <a:t> builder</a:t>
                      </a:r>
                      <a:endParaRPr lang="en-US" dirty="0"/>
                    </a:p>
                  </a:txBody>
                  <a:tcPr>
                    <a:solidFill>
                      <a:schemeClr val="bg1"/>
                    </a:solidFill>
                  </a:tcPr>
                </a:tc>
                <a:tc>
                  <a:txBody>
                    <a:bodyPr/>
                    <a:lstStyle/>
                    <a:p>
                      <a:r>
                        <a:rPr lang="en-US" dirty="0"/>
                        <a:t>Motivational</a:t>
                      </a:r>
                    </a:p>
                  </a:txBody>
                  <a:tcPr>
                    <a:solidFill>
                      <a:schemeClr val="bg1"/>
                    </a:solidFill>
                  </a:tcPr>
                </a:tc>
                <a:tc>
                  <a:txBody>
                    <a:bodyPr/>
                    <a:lstStyle/>
                    <a:p>
                      <a:r>
                        <a:rPr lang="en-US" dirty="0"/>
                        <a:t>Dependable</a:t>
                      </a:r>
                    </a:p>
                  </a:txBody>
                  <a:tcPr>
                    <a:solidFill>
                      <a:schemeClr val="bg1"/>
                    </a:solidFill>
                  </a:tcPr>
                </a:tc>
                <a:extLst>
                  <a:ext uri="{0D108BD9-81ED-4DB2-BD59-A6C34878D82A}">
                    <a16:rowId xmlns:a16="http://schemas.microsoft.com/office/drawing/2014/main" val="10005"/>
                  </a:ext>
                </a:extLst>
              </a:tr>
              <a:tr h="533400">
                <a:tc>
                  <a:txBody>
                    <a:bodyPr/>
                    <a:lstStyle/>
                    <a:p>
                      <a:r>
                        <a:rPr lang="en-US" dirty="0"/>
                        <a:t>Intelligent</a:t>
                      </a:r>
                    </a:p>
                  </a:txBody>
                  <a:tcPr>
                    <a:solidFill>
                      <a:schemeClr val="bg1"/>
                    </a:solidFill>
                  </a:tcPr>
                </a:tc>
                <a:tc>
                  <a:txBody>
                    <a:bodyPr/>
                    <a:lstStyle/>
                    <a:p>
                      <a:r>
                        <a:rPr lang="en-US" dirty="0"/>
                        <a:t>Decisive</a:t>
                      </a:r>
                    </a:p>
                  </a:txBody>
                  <a:tcPr>
                    <a:solidFill>
                      <a:schemeClr val="bg1"/>
                    </a:solidFill>
                  </a:tcPr>
                </a:tc>
                <a:tc>
                  <a:txBody>
                    <a:bodyPr/>
                    <a:lstStyle/>
                    <a:p>
                      <a:r>
                        <a:rPr lang="en-US" dirty="0"/>
                        <a:t>Effective Bargainer</a:t>
                      </a:r>
                    </a:p>
                  </a:txBody>
                  <a:tcPr>
                    <a:solidFill>
                      <a:schemeClr val="bg1"/>
                    </a:solidFill>
                  </a:tcPr>
                </a:tc>
                <a:extLst>
                  <a:ext uri="{0D108BD9-81ED-4DB2-BD59-A6C34878D82A}">
                    <a16:rowId xmlns:a16="http://schemas.microsoft.com/office/drawing/2014/main" val="10006"/>
                  </a:ext>
                </a:extLst>
              </a:tr>
              <a:tr h="533400">
                <a:tc>
                  <a:txBody>
                    <a:bodyPr/>
                    <a:lstStyle/>
                    <a:p>
                      <a:r>
                        <a:rPr lang="en-US" dirty="0"/>
                        <a:t>Win-win problem solver</a:t>
                      </a:r>
                    </a:p>
                  </a:txBody>
                  <a:tcPr>
                    <a:solidFill>
                      <a:schemeClr val="bg1"/>
                    </a:solidFill>
                  </a:tcPr>
                </a:tc>
                <a:tc>
                  <a:txBody>
                    <a:bodyPr/>
                    <a:lstStyle/>
                    <a:p>
                      <a:r>
                        <a:rPr lang="en-US" dirty="0"/>
                        <a:t>Communicative</a:t>
                      </a:r>
                    </a:p>
                  </a:txBody>
                  <a:tcPr>
                    <a:solidFill>
                      <a:schemeClr val="bg1"/>
                    </a:solidFill>
                  </a:tcPr>
                </a:tc>
                <a:tc>
                  <a:txBody>
                    <a:bodyPr/>
                    <a:lstStyle/>
                    <a:p>
                      <a:r>
                        <a:rPr lang="en-US" dirty="0"/>
                        <a:t>Informed</a:t>
                      </a:r>
                    </a:p>
                  </a:txBody>
                  <a:tcPr>
                    <a:solidFill>
                      <a:schemeClr val="bg1"/>
                    </a:solidFill>
                  </a:tcPr>
                </a:tc>
                <a:extLst>
                  <a:ext uri="{0D108BD9-81ED-4DB2-BD59-A6C34878D82A}">
                    <a16:rowId xmlns:a16="http://schemas.microsoft.com/office/drawing/2014/main" val="10007"/>
                  </a:ext>
                </a:extLst>
              </a:tr>
              <a:tr h="533400">
                <a:tc>
                  <a:txBody>
                    <a:bodyPr/>
                    <a:lstStyle/>
                    <a:p>
                      <a:r>
                        <a:rPr lang="en-US" dirty="0"/>
                        <a:t>Administratively</a:t>
                      </a:r>
                      <a:r>
                        <a:rPr lang="en-US" baseline="0" dirty="0"/>
                        <a:t> skilled</a:t>
                      </a:r>
                      <a:endParaRPr lang="en-US" dirty="0"/>
                    </a:p>
                  </a:txBody>
                  <a:tcPr>
                    <a:solidFill>
                      <a:schemeClr val="bg1"/>
                    </a:solidFill>
                  </a:tcPr>
                </a:tc>
                <a:tc>
                  <a:txBody>
                    <a:bodyPr/>
                    <a:lstStyle/>
                    <a:p>
                      <a:r>
                        <a:rPr lang="en-US" dirty="0"/>
                        <a:t>Coordinative</a:t>
                      </a:r>
                    </a:p>
                  </a:txBody>
                  <a:tcPr>
                    <a:solidFill>
                      <a:schemeClr val="bg1"/>
                    </a:solidFill>
                  </a:tcPr>
                </a:tc>
                <a:tc>
                  <a:txBody>
                    <a:bodyPr/>
                    <a:lstStyle/>
                    <a:p>
                      <a:r>
                        <a:rPr lang="en-US" dirty="0"/>
                        <a:t>Team Builder</a:t>
                      </a:r>
                    </a:p>
                  </a:txBody>
                  <a:tcPr>
                    <a:solidFill>
                      <a:schemeClr val="bg1"/>
                    </a:solidFill>
                  </a:tcPr>
                </a:tc>
                <a:extLst>
                  <a:ext uri="{0D108BD9-81ED-4DB2-BD59-A6C34878D82A}">
                    <a16:rowId xmlns:a16="http://schemas.microsoft.com/office/drawing/2014/main" val="10008"/>
                  </a:ext>
                </a:extLst>
              </a:tr>
              <a:tr h="533400">
                <a:tc>
                  <a:txBody>
                    <a:bodyPr/>
                    <a:lstStyle/>
                    <a:p>
                      <a:r>
                        <a:rPr lang="en-US" dirty="0"/>
                        <a:t>Excellence oriented</a:t>
                      </a:r>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val="10009"/>
                  </a:ext>
                </a:extLst>
              </a:tr>
              <a:tr h="533400">
                <a:tc gridSpan="3">
                  <a:txBody>
                    <a:bodyPr/>
                    <a:lstStyle/>
                    <a:p>
                      <a:r>
                        <a:rPr lang="en-US" dirty="0"/>
                        <a:t>SOURCE: Adapted</a:t>
                      </a:r>
                      <a:r>
                        <a:rPr lang="en-US" baseline="0" dirty="0"/>
                        <a:t> from House et al. (2004)</a:t>
                      </a:r>
                      <a:endParaRPr lang="en-US" dirty="0"/>
                    </a:p>
                  </a:txBody>
                  <a:tcPr>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extLst>
                  <a:ext uri="{0D108BD9-81ED-4DB2-BD59-A6C34878D82A}">
                    <a16:rowId xmlns:a16="http://schemas.microsoft.com/office/drawing/2014/main" val="10010"/>
                  </a:ext>
                </a:extLst>
              </a:tr>
            </a:tbl>
          </a:graphicData>
        </a:graphic>
      </p:graphicFrame>
      <p:cxnSp>
        <p:nvCxnSpPr>
          <p:cNvPr id="6" name="Straight Connector 5"/>
          <p:cNvCxnSpPr/>
          <p:nvPr/>
        </p:nvCxnSpPr>
        <p:spPr>
          <a:xfrm>
            <a:off x="533400" y="1219200"/>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33400" y="5638800"/>
            <a:ext cx="8229600"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33400" y="685800"/>
            <a:ext cx="8229600" cy="0"/>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864031375"/>
              </p:ext>
            </p:extLst>
          </p:nvPr>
        </p:nvGraphicFramePr>
        <p:xfrm>
          <a:off x="0" y="1600200"/>
          <a:ext cx="8229600" cy="32004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40080">
                <a:tc gridSpan="3">
                  <a:txBody>
                    <a:bodyPr/>
                    <a:lstStyle/>
                    <a:p>
                      <a:r>
                        <a:rPr lang="en-US" dirty="0">
                          <a:solidFill>
                            <a:schemeClr val="tx1"/>
                          </a:solidFill>
                        </a:rPr>
                        <a:t>Table</a:t>
                      </a:r>
                      <a:r>
                        <a:rPr lang="en-US" baseline="0" dirty="0">
                          <a:solidFill>
                            <a:schemeClr val="tx1"/>
                          </a:solidFill>
                        </a:rPr>
                        <a:t> -- </a:t>
                      </a:r>
                      <a:r>
                        <a:rPr lang="en-US" b="0" baseline="0" dirty="0">
                          <a:solidFill>
                            <a:schemeClr val="tx1"/>
                          </a:solidFill>
                        </a:rPr>
                        <a:t>Universally Undesirable Leadership Attributes</a:t>
                      </a:r>
                      <a:endParaRPr lang="en-US" dirty="0">
                        <a:solidFill>
                          <a:schemeClr val="tx1"/>
                        </a:solidFill>
                      </a:endParaRPr>
                    </a:p>
                  </a:txBody>
                  <a:tcPr>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extLst>
                  <a:ext uri="{0D108BD9-81ED-4DB2-BD59-A6C34878D82A}">
                    <a16:rowId xmlns:a16="http://schemas.microsoft.com/office/drawing/2014/main" val="10000"/>
                  </a:ext>
                </a:extLst>
              </a:tr>
              <a:tr h="640080">
                <a:tc gridSpan="3">
                  <a:txBody>
                    <a:bodyPr/>
                    <a:lstStyle/>
                    <a:p>
                      <a:pPr algn="ctr"/>
                      <a:r>
                        <a:rPr lang="en-US" b="1" dirty="0"/>
                        <a:t>Negative Leader Attributes</a:t>
                      </a:r>
                    </a:p>
                  </a:txBody>
                  <a:tcPr>
                    <a:solidFill>
                      <a:schemeClr val="bg1"/>
                    </a:solidFill>
                  </a:tcPr>
                </a:tc>
                <a:tc hMerge="1">
                  <a:txBody>
                    <a:bodyPr/>
                    <a:lstStyle/>
                    <a:p>
                      <a:endParaRPr lang="en-US" dirty="0"/>
                    </a:p>
                  </a:txBody>
                  <a:tcPr>
                    <a:solidFill>
                      <a:schemeClr val="bg1"/>
                    </a:solidFill>
                  </a:tcPr>
                </a:tc>
                <a:tc hMerge="1">
                  <a:txBody>
                    <a:bodyPr/>
                    <a:lstStyle/>
                    <a:p>
                      <a:endParaRPr lang="en-US" dirty="0"/>
                    </a:p>
                  </a:txBody>
                  <a:tcPr>
                    <a:solidFill>
                      <a:schemeClr val="bg1"/>
                    </a:solidFill>
                  </a:tcPr>
                </a:tc>
                <a:extLst>
                  <a:ext uri="{0D108BD9-81ED-4DB2-BD59-A6C34878D82A}">
                    <a16:rowId xmlns:a16="http://schemas.microsoft.com/office/drawing/2014/main" val="10001"/>
                  </a:ext>
                </a:extLst>
              </a:tr>
              <a:tr h="640080">
                <a:tc>
                  <a:txBody>
                    <a:bodyPr/>
                    <a:lstStyle/>
                    <a:p>
                      <a:r>
                        <a:rPr lang="en-US" dirty="0"/>
                        <a:t>Loner</a:t>
                      </a:r>
                    </a:p>
                  </a:txBody>
                  <a:tcPr>
                    <a:solidFill>
                      <a:schemeClr val="bg1"/>
                    </a:solidFill>
                  </a:tcPr>
                </a:tc>
                <a:tc>
                  <a:txBody>
                    <a:bodyPr/>
                    <a:lstStyle/>
                    <a:p>
                      <a:r>
                        <a:rPr lang="en-US" dirty="0"/>
                        <a:t>Asocial</a:t>
                      </a:r>
                    </a:p>
                  </a:txBody>
                  <a:tcPr>
                    <a:solidFill>
                      <a:schemeClr val="bg1"/>
                    </a:solidFill>
                  </a:tcPr>
                </a:tc>
                <a:tc>
                  <a:txBody>
                    <a:bodyPr/>
                    <a:lstStyle/>
                    <a:p>
                      <a:r>
                        <a:rPr lang="en-US" dirty="0" err="1"/>
                        <a:t>Noncooperative</a:t>
                      </a:r>
                      <a:endParaRPr lang="en-US" dirty="0"/>
                    </a:p>
                  </a:txBody>
                  <a:tcPr>
                    <a:solidFill>
                      <a:schemeClr val="bg1"/>
                    </a:solidFill>
                  </a:tcPr>
                </a:tc>
                <a:extLst>
                  <a:ext uri="{0D108BD9-81ED-4DB2-BD59-A6C34878D82A}">
                    <a16:rowId xmlns:a16="http://schemas.microsoft.com/office/drawing/2014/main" val="10002"/>
                  </a:ext>
                </a:extLst>
              </a:tr>
              <a:tr h="640080">
                <a:tc>
                  <a:txBody>
                    <a:bodyPr/>
                    <a:lstStyle/>
                    <a:p>
                      <a:r>
                        <a:rPr lang="en-US" dirty="0"/>
                        <a:t>Irritable</a:t>
                      </a:r>
                    </a:p>
                  </a:txBody>
                  <a:tcPr>
                    <a:solidFill>
                      <a:schemeClr val="bg1"/>
                    </a:solidFill>
                  </a:tcPr>
                </a:tc>
                <a:tc>
                  <a:txBody>
                    <a:bodyPr/>
                    <a:lstStyle/>
                    <a:p>
                      <a:r>
                        <a:rPr lang="en-US" dirty="0" err="1"/>
                        <a:t>Nonexplicit</a:t>
                      </a:r>
                      <a:endParaRPr lang="en-US" dirty="0"/>
                    </a:p>
                  </a:txBody>
                  <a:tcPr>
                    <a:solidFill>
                      <a:schemeClr val="bg1"/>
                    </a:solidFill>
                  </a:tcPr>
                </a:tc>
                <a:tc>
                  <a:txBody>
                    <a:bodyPr/>
                    <a:lstStyle/>
                    <a:p>
                      <a:r>
                        <a:rPr lang="en-US" dirty="0"/>
                        <a:t>Egocentric</a:t>
                      </a:r>
                    </a:p>
                  </a:txBody>
                  <a:tcPr>
                    <a:solidFill>
                      <a:schemeClr val="bg1"/>
                    </a:solidFill>
                  </a:tcPr>
                </a:tc>
                <a:extLst>
                  <a:ext uri="{0D108BD9-81ED-4DB2-BD59-A6C34878D82A}">
                    <a16:rowId xmlns:a16="http://schemas.microsoft.com/office/drawing/2014/main" val="10003"/>
                  </a:ext>
                </a:extLst>
              </a:tr>
              <a:tr h="640080">
                <a:tc>
                  <a:txBody>
                    <a:bodyPr/>
                    <a:lstStyle/>
                    <a:p>
                      <a:r>
                        <a:rPr lang="en-US" dirty="0"/>
                        <a:t>Ruthless</a:t>
                      </a:r>
                    </a:p>
                  </a:txBody>
                  <a:tcPr>
                    <a:solidFill>
                      <a:schemeClr val="bg1"/>
                    </a:solidFill>
                  </a:tcPr>
                </a:tc>
                <a:tc>
                  <a:txBody>
                    <a:bodyPr/>
                    <a:lstStyle/>
                    <a:p>
                      <a:r>
                        <a:rPr lang="en-US" dirty="0"/>
                        <a:t>Dictatorial</a:t>
                      </a:r>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val="10004"/>
                  </a:ext>
                </a:extLst>
              </a:tr>
            </a:tbl>
          </a:graphicData>
        </a:graphic>
      </p:graphicFrame>
      <p:cxnSp>
        <p:nvCxnSpPr>
          <p:cNvPr id="6" name="Straight Connector 5"/>
          <p:cNvCxnSpPr/>
          <p:nvPr/>
        </p:nvCxnSpPr>
        <p:spPr>
          <a:xfrm>
            <a:off x="457200" y="1981200"/>
            <a:ext cx="82296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57200" y="2590800"/>
            <a:ext cx="8229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57200" y="4572000"/>
            <a:ext cx="8229600"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normAutofit fontScale="85000" lnSpcReduction="20000"/>
          </a:bodyPr>
          <a:lstStyle/>
          <a:p>
            <a:pPr>
              <a:buNone/>
            </a:pPr>
            <a:r>
              <a:rPr lang="en-US" b="1" i="1" dirty="0"/>
              <a:t>Strengths</a:t>
            </a:r>
          </a:p>
          <a:p>
            <a:r>
              <a:rPr lang="en-US" dirty="0"/>
              <a:t>GLOBE study is a major study, and to date, the only study to analyze how leadership is viewed by cultures in all parts of the world.</a:t>
            </a:r>
          </a:p>
          <a:p>
            <a:r>
              <a:rPr lang="en-US" dirty="0"/>
              <a:t>Findings from GLOBE are valuable because they emerge from a well-developed quantitative research design.</a:t>
            </a:r>
          </a:p>
          <a:p>
            <a:r>
              <a:rPr lang="en-US" dirty="0"/>
              <a:t>GLOBE studies provide a classification of cultural dimensions that is more expansive than the commonly used </a:t>
            </a:r>
            <a:r>
              <a:rPr lang="en-US" dirty="0" err="1"/>
              <a:t>Hofstede</a:t>
            </a:r>
            <a:r>
              <a:rPr lang="en-US" dirty="0"/>
              <a:t> classification system.</a:t>
            </a:r>
          </a:p>
          <a:p>
            <a:r>
              <a:rPr lang="en-US" dirty="0"/>
              <a:t>GLOBE studies provide useful information about what is universally accepted as good and bad leadership.</a:t>
            </a:r>
          </a:p>
          <a:p>
            <a:r>
              <a:rPr lang="en-US" dirty="0"/>
              <a:t>The study of culture and leadership underscores the complexity of the leadership process and how it is influenced by culture.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304800"/>
            <a:ext cx="8229600" cy="5821363"/>
          </a:xfrm>
        </p:spPr>
        <p:txBody>
          <a:bodyPr>
            <a:normAutofit fontScale="92500" lnSpcReduction="20000"/>
          </a:bodyPr>
          <a:lstStyle/>
          <a:p>
            <a:pPr>
              <a:buNone/>
            </a:pPr>
            <a:r>
              <a:rPr lang="en-US" b="1" i="1" dirty="0"/>
              <a:t>Criticisms</a:t>
            </a:r>
          </a:p>
          <a:p>
            <a:r>
              <a:rPr lang="en-US" dirty="0"/>
              <a:t>Research does not provide a clear set of assumptions and propositions that can form a single theory about the way culture relates to leadership or influences the leadership process.</a:t>
            </a:r>
          </a:p>
          <a:p>
            <a:r>
              <a:rPr lang="en-US" dirty="0"/>
              <a:t>Labels and definitions of cultural dimensions and leadership behaviors are somewhat vague, difficult at times to interpret or fully comprehend the findings about culture and leadership.</a:t>
            </a:r>
          </a:p>
          <a:p>
            <a:r>
              <a:rPr lang="en-US" dirty="0"/>
              <a:t>This study focuses on what people perceive to be leadership and ignores a large body of research that frames leadership in terms of what leaders do (e.g., transformational leadership, path-goal theory, skills approach).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228600"/>
            <a:ext cx="8229600" cy="5897563"/>
          </a:xfrm>
        </p:spPr>
        <p:txBody>
          <a:bodyPr/>
          <a:lstStyle/>
          <a:p>
            <a:pPr>
              <a:buNone/>
            </a:pPr>
            <a:r>
              <a:rPr lang="en-US" b="1" i="1" dirty="0"/>
              <a:t>Criticisms Cont.</a:t>
            </a:r>
          </a:p>
          <a:p>
            <a:r>
              <a:rPr lang="en-US" dirty="0"/>
              <a:t>Researchers in the GLOBE study measured leadership with subscales that represented a very broad range of behaviors and as a result compromised the precision and validity of the leadership measures.</a:t>
            </a:r>
          </a:p>
          <a:p>
            <a:r>
              <a:rPr lang="en-US" dirty="0"/>
              <a:t>The GLOBE studies tend to isolate a set of attributes that are characteristic of effective leaders without considering the influence of the situational effects.</a:t>
            </a:r>
            <a:endParaRPr lang="en-US"/>
          </a:p>
          <a:p>
            <a:pPr>
              <a:buNone/>
            </a:pPr>
            <a:endParaRPr lang="en-US"/>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524</TotalTime>
  <Words>3520</Words>
  <Application>Microsoft Office PowerPoint</Application>
  <PresentationFormat>On-screen Show (4:3)</PresentationFormat>
  <Paragraphs>329</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Topic 5 Leadership: Diversity and Culture</vt:lpstr>
      <vt:lpstr>Four Generations in the Workforce</vt:lpstr>
      <vt:lpstr>PowerPoint Presentation</vt:lpstr>
      <vt:lpstr>PowerPoint Presentation</vt:lpstr>
      <vt:lpstr>PowerPoint Presentation</vt:lpstr>
      <vt:lpstr>Who, What and Why</vt:lpstr>
      <vt:lpstr>PowerPoint Presentation</vt:lpstr>
      <vt:lpstr>Work Force Trends</vt:lpstr>
      <vt:lpstr>Early 2020’s—5 Gen. in Workforce</vt:lpstr>
      <vt:lpstr>U.S. Demographic Trends (by 2025)</vt:lpstr>
      <vt:lpstr>U.S. Demographic Trends (cont’d)</vt:lpstr>
      <vt:lpstr>PowerPoint Presentation</vt:lpstr>
      <vt:lpstr>Historical View</vt:lpstr>
      <vt:lpstr>Gender and Leadership</vt:lpstr>
      <vt:lpstr>Gender and Leadership</vt:lpstr>
      <vt:lpstr>Leadership and Gender</vt:lpstr>
      <vt:lpstr>Sex and Gender Role</vt:lpstr>
      <vt:lpstr>Gender Role Effects</vt:lpstr>
      <vt:lpstr>Gender and Leadership Effectiveness</vt:lpstr>
      <vt:lpstr>Gender and Leadership Effectiveness</vt:lpstr>
      <vt:lpstr>The Glass Ceiling Turned Labyrinth</vt:lpstr>
      <vt:lpstr>The Glass Ceiling Turned Labyrinth</vt:lpstr>
      <vt:lpstr>Women on Fortune 500 Boards</vt:lpstr>
      <vt:lpstr>The Glass Ceiling Turned Labyrinth</vt:lpstr>
      <vt:lpstr>Glass Ceiling</vt:lpstr>
      <vt:lpstr>The Glass Ceiling Turned Labyrinth</vt:lpstr>
      <vt:lpstr>PowerPoint Presentation</vt:lpstr>
      <vt:lpstr>Motives for Removing the Barriers</vt:lpstr>
      <vt:lpstr>Considerations</vt:lpstr>
      <vt:lpstr>Future Research</vt:lpstr>
      <vt:lpstr>Race, Ethnicity, and Leadership</vt:lpstr>
      <vt:lpstr>Con’t</vt:lpstr>
      <vt:lpstr>Con’t.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and Diversity</dc:title>
  <dc:creator>shakeandbake</dc:creator>
  <cp:lastModifiedBy>Earl Thomas</cp:lastModifiedBy>
  <cp:revision>85</cp:revision>
  <cp:lastPrinted>2017-04-18T19:07:10Z</cp:lastPrinted>
  <dcterms:created xsi:type="dcterms:W3CDTF">2012-03-26T11:38:30Z</dcterms:created>
  <dcterms:modified xsi:type="dcterms:W3CDTF">2021-01-11T16:41:32Z</dcterms:modified>
</cp:coreProperties>
</file>